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30"/>
  </p:notesMasterIdLst>
  <p:sldIdLst>
    <p:sldId id="256" r:id="rId3"/>
    <p:sldId id="257" r:id="rId4"/>
    <p:sldId id="274" r:id="rId5"/>
    <p:sldId id="258" r:id="rId6"/>
    <p:sldId id="259" r:id="rId7"/>
    <p:sldId id="260" r:id="rId8"/>
    <p:sldId id="264" r:id="rId9"/>
    <p:sldId id="265" r:id="rId10"/>
    <p:sldId id="266" r:id="rId11"/>
    <p:sldId id="261" r:id="rId12"/>
    <p:sldId id="262" r:id="rId13"/>
    <p:sldId id="263" r:id="rId14"/>
    <p:sldId id="268" r:id="rId15"/>
    <p:sldId id="275" r:id="rId16"/>
    <p:sldId id="269" r:id="rId17"/>
    <p:sldId id="270" r:id="rId18"/>
    <p:sldId id="271" r:id="rId19"/>
    <p:sldId id="272" r:id="rId20"/>
    <p:sldId id="273" r:id="rId21"/>
    <p:sldId id="276" r:id="rId22"/>
    <p:sldId id="277" r:id="rId23"/>
    <p:sldId id="278" r:id="rId24"/>
    <p:sldId id="279" r:id="rId25"/>
    <p:sldId id="280" r:id="rId26"/>
    <p:sldId id="281" r:id="rId27"/>
    <p:sldId id="282" r:id="rId28"/>
    <p:sldId id="267" r:id="rId29"/>
  </p:sldIdLst>
  <p:sldSz cx="9144000" cy="5143500" type="screen16x9"/>
  <p:notesSz cx="6858000" cy="9144000"/>
  <p:embeddedFontLst>
    <p:embeddedFont>
      <p:font typeface="Dosis" pitchFamily="2" charset="0"/>
      <p:regular r:id="rId31"/>
      <p:bold r:id="rId32"/>
    </p:embeddedFont>
    <p:embeddedFont>
      <p:font typeface="Nunito" pitchFamily="2" charset="0"/>
      <p:regular r:id="rId33"/>
      <p:bold r:id="rId34"/>
      <p:italic r:id="rId35"/>
      <p:bold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D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26" autoAdjust="0"/>
    <p:restoredTop sz="94660"/>
  </p:normalViewPr>
  <p:slideViewPr>
    <p:cSldViewPr snapToGrid="0">
      <p:cViewPr>
        <p:scale>
          <a:sx n="75" d="100"/>
          <a:sy n="75" d="100"/>
        </p:scale>
        <p:origin x="2132" y="72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f84eb88aa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f84eb88aa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3115a4929d2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3115a4929d2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115a4929d2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115a4929d2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3115a4929d2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115a4929d2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6C081996-71AA-3DF9-35A2-3D651BDA774B}"/>
            </a:ext>
          </a:extLst>
        </p:cNvPr>
        <p:cNvGrpSpPr/>
        <p:nvPr/>
      </p:nvGrpSpPr>
      <p:grpSpPr>
        <a:xfrm>
          <a:off x="0" y="0"/>
          <a:ext cx="0" cy="0"/>
          <a:chOff x="0" y="0"/>
          <a:chExt cx="0" cy="0"/>
        </a:xfrm>
      </p:grpSpPr>
      <p:sp>
        <p:nvSpPr>
          <p:cNvPr id="164" name="Google Shape;164;g3115a4929d2_0_83:notes">
            <a:extLst>
              <a:ext uri="{FF2B5EF4-FFF2-40B4-BE49-F238E27FC236}">
                <a16:creationId xmlns:a16="http://schemas.microsoft.com/office/drawing/2014/main" id="{05BDBC54-5A88-D8C8-3DB4-6E62CD035F1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115a4929d2_0_83:notes">
            <a:extLst>
              <a:ext uri="{FF2B5EF4-FFF2-40B4-BE49-F238E27FC236}">
                <a16:creationId xmlns:a16="http://schemas.microsoft.com/office/drawing/2014/main" id="{D9F451F2-50F3-ABC4-19BB-5CA217727B4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718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BA127054-A83D-E6C1-13F2-A377DE56C38A}"/>
            </a:ext>
          </a:extLst>
        </p:cNvPr>
        <p:cNvGrpSpPr/>
        <p:nvPr/>
      </p:nvGrpSpPr>
      <p:grpSpPr>
        <a:xfrm>
          <a:off x="0" y="0"/>
          <a:ext cx="0" cy="0"/>
          <a:chOff x="0" y="0"/>
          <a:chExt cx="0" cy="0"/>
        </a:xfrm>
      </p:grpSpPr>
      <p:sp>
        <p:nvSpPr>
          <p:cNvPr id="104" name="Google Shape;104;g109c81fab58_0_0:notes">
            <a:extLst>
              <a:ext uri="{FF2B5EF4-FFF2-40B4-BE49-F238E27FC236}">
                <a16:creationId xmlns:a16="http://schemas.microsoft.com/office/drawing/2014/main" id="{553F5C2B-1818-636B-3391-C441FBA23D6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a:extLst>
              <a:ext uri="{FF2B5EF4-FFF2-40B4-BE49-F238E27FC236}">
                <a16:creationId xmlns:a16="http://schemas.microsoft.com/office/drawing/2014/main" id="{1B164F48-24AD-7EC2-6477-2A3C02C345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3900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39483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2998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74894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6169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09c81fab5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50EC65D5-FFFB-7DD2-BA1E-CF9C04B48540}"/>
            </a:ext>
          </a:extLst>
        </p:cNvPr>
        <p:cNvGrpSpPr/>
        <p:nvPr/>
      </p:nvGrpSpPr>
      <p:grpSpPr>
        <a:xfrm>
          <a:off x="0" y="0"/>
          <a:ext cx="0" cy="0"/>
          <a:chOff x="0" y="0"/>
          <a:chExt cx="0" cy="0"/>
        </a:xfrm>
      </p:grpSpPr>
      <p:sp>
        <p:nvSpPr>
          <p:cNvPr id="104" name="Google Shape;104;g109c81fab58_0_0:notes">
            <a:extLst>
              <a:ext uri="{FF2B5EF4-FFF2-40B4-BE49-F238E27FC236}">
                <a16:creationId xmlns:a16="http://schemas.microsoft.com/office/drawing/2014/main" id="{0FCC44D3-9310-C8ED-559D-FB37A5ADEB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a:extLst>
              <a:ext uri="{FF2B5EF4-FFF2-40B4-BE49-F238E27FC236}">
                <a16:creationId xmlns:a16="http://schemas.microsoft.com/office/drawing/2014/main" id="{B983BF1F-EB98-830B-40FA-6E94CD942F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02247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a:extLst>
            <a:ext uri="{FF2B5EF4-FFF2-40B4-BE49-F238E27FC236}">
              <a16:creationId xmlns:a16="http://schemas.microsoft.com/office/drawing/2014/main" id="{8884B3DA-DB99-20BA-4751-3EDC4BF1906D}"/>
            </a:ext>
          </a:extLst>
        </p:cNvPr>
        <p:cNvGrpSpPr/>
        <p:nvPr/>
      </p:nvGrpSpPr>
      <p:grpSpPr>
        <a:xfrm>
          <a:off x="0" y="0"/>
          <a:ext cx="0" cy="0"/>
          <a:chOff x="0" y="0"/>
          <a:chExt cx="0" cy="0"/>
        </a:xfrm>
      </p:grpSpPr>
      <p:sp>
        <p:nvSpPr>
          <p:cNvPr id="110" name="Google Shape;110;gf84eb88aa7_0_53:notes">
            <a:extLst>
              <a:ext uri="{FF2B5EF4-FFF2-40B4-BE49-F238E27FC236}">
                <a16:creationId xmlns:a16="http://schemas.microsoft.com/office/drawing/2014/main" id="{735FC36A-F495-084C-812B-D6FBAB75B90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a:extLst>
              <a:ext uri="{FF2B5EF4-FFF2-40B4-BE49-F238E27FC236}">
                <a16:creationId xmlns:a16="http://schemas.microsoft.com/office/drawing/2014/main" id="{8CA4EEFF-F8FD-5241-1509-F9851A3274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9270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a:extLst>
            <a:ext uri="{FF2B5EF4-FFF2-40B4-BE49-F238E27FC236}">
              <a16:creationId xmlns:a16="http://schemas.microsoft.com/office/drawing/2014/main" id="{1166655D-7BF0-1485-2172-D0DE3CEC6AEB}"/>
            </a:ext>
          </a:extLst>
        </p:cNvPr>
        <p:cNvGrpSpPr/>
        <p:nvPr/>
      </p:nvGrpSpPr>
      <p:grpSpPr>
        <a:xfrm>
          <a:off x="0" y="0"/>
          <a:ext cx="0" cy="0"/>
          <a:chOff x="0" y="0"/>
          <a:chExt cx="0" cy="0"/>
        </a:xfrm>
      </p:grpSpPr>
      <p:sp>
        <p:nvSpPr>
          <p:cNvPr id="110" name="Google Shape;110;gf84eb88aa7_0_53:notes">
            <a:extLst>
              <a:ext uri="{FF2B5EF4-FFF2-40B4-BE49-F238E27FC236}">
                <a16:creationId xmlns:a16="http://schemas.microsoft.com/office/drawing/2014/main" id="{6ED71409-A634-F0AE-D732-8C1E1E2783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a:extLst>
              <a:ext uri="{FF2B5EF4-FFF2-40B4-BE49-F238E27FC236}">
                <a16:creationId xmlns:a16="http://schemas.microsoft.com/office/drawing/2014/main" id="{E7C34E9E-F7E3-3AB8-EBB9-0691558F8B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81218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a:extLst>
            <a:ext uri="{FF2B5EF4-FFF2-40B4-BE49-F238E27FC236}">
              <a16:creationId xmlns:a16="http://schemas.microsoft.com/office/drawing/2014/main" id="{A1BE2D62-77D1-50C1-A1ED-CEEBD8BC90F2}"/>
            </a:ext>
          </a:extLst>
        </p:cNvPr>
        <p:cNvGrpSpPr/>
        <p:nvPr/>
      </p:nvGrpSpPr>
      <p:grpSpPr>
        <a:xfrm>
          <a:off x="0" y="0"/>
          <a:ext cx="0" cy="0"/>
          <a:chOff x="0" y="0"/>
          <a:chExt cx="0" cy="0"/>
        </a:xfrm>
      </p:grpSpPr>
      <p:sp>
        <p:nvSpPr>
          <p:cNvPr id="110" name="Google Shape;110;gf84eb88aa7_0_53:notes">
            <a:extLst>
              <a:ext uri="{FF2B5EF4-FFF2-40B4-BE49-F238E27FC236}">
                <a16:creationId xmlns:a16="http://schemas.microsoft.com/office/drawing/2014/main" id="{732C4FAE-A16C-E96A-EA6D-AAA0FEEF392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a:extLst>
              <a:ext uri="{FF2B5EF4-FFF2-40B4-BE49-F238E27FC236}">
                <a16:creationId xmlns:a16="http://schemas.microsoft.com/office/drawing/2014/main" id="{8B67A20D-4197-0E7E-C7FB-E27ED4309BB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4534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a:extLst>
            <a:ext uri="{FF2B5EF4-FFF2-40B4-BE49-F238E27FC236}">
              <a16:creationId xmlns:a16="http://schemas.microsoft.com/office/drawing/2014/main" id="{ACF50255-1483-5BA2-B64C-D6963B12EA96}"/>
            </a:ext>
          </a:extLst>
        </p:cNvPr>
        <p:cNvGrpSpPr/>
        <p:nvPr/>
      </p:nvGrpSpPr>
      <p:grpSpPr>
        <a:xfrm>
          <a:off x="0" y="0"/>
          <a:ext cx="0" cy="0"/>
          <a:chOff x="0" y="0"/>
          <a:chExt cx="0" cy="0"/>
        </a:xfrm>
      </p:grpSpPr>
      <p:sp>
        <p:nvSpPr>
          <p:cNvPr id="110" name="Google Shape;110;gf84eb88aa7_0_53:notes">
            <a:extLst>
              <a:ext uri="{FF2B5EF4-FFF2-40B4-BE49-F238E27FC236}">
                <a16:creationId xmlns:a16="http://schemas.microsoft.com/office/drawing/2014/main" id="{E7C82FD4-4920-96F8-2F88-DC68DD7949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a:extLst>
              <a:ext uri="{FF2B5EF4-FFF2-40B4-BE49-F238E27FC236}">
                <a16:creationId xmlns:a16="http://schemas.microsoft.com/office/drawing/2014/main" id="{D79EAC17-7E49-DB14-C095-4C50610206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5930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a:extLst>
            <a:ext uri="{FF2B5EF4-FFF2-40B4-BE49-F238E27FC236}">
              <a16:creationId xmlns:a16="http://schemas.microsoft.com/office/drawing/2014/main" id="{82DA420C-95E4-A708-12C2-38690B101CC5}"/>
            </a:ext>
          </a:extLst>
        </p:cNvPr>
        <p:cNvGrpSpPr/>
        <p:nvPr/>
      </p:nvGrpSpPr>
      <p:grpSpPr>
        <a:xfrm>
          <a:off x="0" y="0"/>
          <a:ext cx="0" cy="0"/>
          <a:chOff x="0" y="0"/>
          <a:chExt cx="0" cy="0"/>
        </a:xfrm>
      </p:grpSpPr>
      <p:sp>
        <p:nvSpPr>
          <p:cNvPr id="110" name="Google Shape;110;gf84eb88aa7_0_53:notes">
            <a:extLst>
              <a:ext uri="{FF2B5EF4-FFF2-40B4-BE49-F238E27FC236}">
                <a16:creationId xmlns:a16="http://schemas.microsoft.com/office/drawing/2014/main" id="{66CB811B-34C3-847A-DB2D-40C104B7425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a:extLst>
              <a:ext uri="{FF2B5EF4-FFF2-40B4-BE49-F238E27FC236}">
                <a16:creationId xmlns:a16="http://schemas.microsoft.com/office/drawing/2014/main" id="{1701C48B-BC1F-4522-F03C-7DD8A6DC4B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0423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a:extLst>
            <a:ext uri="{FF2B5EF4-FFF2-40B4-BE49-F238E27FC236}">
              <a16:creationId xmlns:a16="http://schemas.microsoft.com/office/drawing/2014/main" id="{60ECAD1B-F0F5-72E7-A659-FEDE795CA2FD}"/>
            </a:ext>
          </a:extLst>
        </p:cNvPr>
        <p:cNvGrpSpPr/>
        <p:nvPr/>
      </p:nvGrpSpPr>
      <p:grpSpPr>
        <a:xfrm>
          <a:off x="0" y="0"/>
          <a:ext cx="0" cy="0"/>
          <a:chOff x="0" y="0"/>
          <a:chExt cx="0" cy="0"/>
        </a:xfrm>
      </p:grpSpPr>
      <p:sp>
        <p:nvSpPr>
          <p:cNvPr id="110" name="Google Shape;110;gf84eb88aa7_0_53:notes">
            <a:extLst>
              <a:ext uri="{FF2B5EF4-FFF2-40B4-BE49-F238E27FC236}">
                <a16:creationId xmlns:a16="http://schemas.microsoft.com/office/drawing/2014/main" id="{C0B56B0D-5BF6-4E6B-CB1D-98368003767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a:extLst>
              <a:ext uri="{FF2B5EF4-FFF2-40B4-BE49-F238E27FC236}">
                <a16:creationId xmlns:a16="http://schemas.microsoft.com/office/drawing/2014/main" id="{68E891FB-925B-F86E-6D36-49CAE139C86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57599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a:extLst>
            <a:ext uri="{FF2B5EF4-FFF2-40B4-BE49-F238E27FC236}">
              <a16:creationId xmlns:a16="http://schemas.microsoft.com/office/drawing/2014/main" id="{3493DABB-7303-444D-29B8-8C8334DFB9C1}"/>
            </a:ext>
          </a:extLst>
        </p:cNvPr>
        <p:cNvGrpSpPr/>
        <p:nvPr/>
      </p:nvGrpSpPr>
      <p:grpSpPr>
        <a:xfrm>
          <a:off x="0" y="0"/>
          <a:ext cx="0" cy="0"/>
          <a:chOff x="0" y="0"/>
          <a:chExt cx="0" cy="0"/>
        </a:xfrm>
      </p:grpSpPr>
      <p:sp>
        <p:nvSpPr>
          <p:cNvPr id="164" name="Google Shape;164;g3115a4929d2_0_83:notes">
            <a:extLst>
              <a:ext uri="{FF2B5EF4-FFF2-40B4-BE49-F238E27FC236}">
                <a16:creationId xmlns:a16="http://schemas.microsoft.com/office/drawing/2014/main" id="{7B344C28-4DFB-E581-FC9F-4051017019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3115a4929d2_0_83:notes">
            <a:extLst>
              <a:ext uri="{FF2B5EF4-FFF2-40B4-BE49-F238E27FC236}">
                <a16:creationId xmlns:a16="http://schemas.microsoft.com/office/drawing/2014/main" id="{090E8603-F099-E6FF-0C75-F4CF3FFE05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3151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a:extLst>
            <a:ext uri="{FF2B5EF4-FFF2-40B4-BE49-F238E27FC236}">
              <a16:creationId xmlns:a16="http://schemas.microsoft.com/office/drawing/2014/main" id="{4C3B0546-2095-2F1B-4060-98E0EB262AB8}"/>
            </a:ext>
          </a:extLst>
        </p:cNvPr>
        <p:cNvGrpSpPr/>
        <p:nvPr/>
      </p:nvGrpSpPr>
      <p:grpSpPr>
        <a:xfrm>
          <a:off x="0" y="0"/>
          <a:ext cx="0" cy="0"/>
          <a:chOff x="0" y="0"/>
          <a:chExt cx="0" cy="0"/>
        </a:xfrm>
      </p:grpSpPr>
      <p:sp>
        <p:nvSpPr>
          <p:cNvPr id="104" name="Google Shape;104;g109c81fab58_0_0:notes">
            <a:extLst>
              <a:ext uri="{FF2B5EF4-FFF2-40B4-BE49-F238E27FC236}">
                <a16:creationId xmlns:a16="http://schemas.microsoft.com/office/drawing/2014/main" id="{BC42FD82-6B7D-ADAB-9E90-4E70F05DA9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09c81fab58_0_0:notes">
            <a:extLst>
              <a:ext uri="{FF2B5EF4-FFF2-40B4-BE49-F238E27FC236}">
                <a16:creationId xmlns:a16="http://schemas.microsoft.com/office/drawing/2014/main" id="{792EC853-2DA0-6E03-4190-50A5932F37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6880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f84eb88aa7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f84eb88aa7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3115a4929d2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3115a4929d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115a4929d2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115a4929d2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a:extLst>
            <a:ext uri="{FF2B5EF4-FFF2-40B4-BE49-F238E27FC236}">
              <a16:creationId xmlns:a16="http://schemas.microsoft.com/office/drawing/2014/main" id="{8D80743D-5F14-2F3D-C3C6-E092DBE39CFB}"/>
            </a:ext>
          </a:extLst>
        </p:cNvPr>
        <p:cNvGrpSpPr/>
        <p:nvPr/>
      </p:nvGrpSpPr>
      <p:grpSpPr>
        <a:xfrm>
          <a:off x="0" y="0"/>
          <a:ext cx="0" cy="0"/>
          <a:chOff x="0" y="0"/>
          <a:chExt cx="0" cy="0"/>
        </a:xfrm>
      </p:grpSpPr>
      <p:sp>
        <p:nvSpPr>
          <p:cNvPr id="141" name="Google Shape;141;g3115a4929d2_0_46:notes">
            <a:extLst>
              <a:ext uri="{FF2B5EF4-FFF2-40B4-BE49-F238E27FC236}">
                <a16:creationId xmlns:a16="http://schemas.microsoft.com/office/drawing/2014/main" id="{BD9F2B8D-1160-8A2D-DEF5-2E846063962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115a4929d2_0_46:notes">
            <a:extLst>
              <a:ext uri="{FF2B5EF4-FFF2-40B4-BE49-F238E27FC236}">
                <a16:creationId xmlns:a16="http://schemas.microsoft.com/office/drawing/2014/main" id="{3151C215-8EF6-3C22-45BA-7C05B054D90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1199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a:extLst>
            <a:ext uri="{FF2B5EF4-FFF2-40B4-BE49-F238E27FC236}">
              <a16:creationId xmlns:a16="http://schemas.microsoft.com/office/drawing/2014/main" id="{64C6C4AB-3A23-DBF5-FDF8-5507C3993EB4}"/>
            </a:ext>
          </a:extLst>
        </p:cNvPr>
        <p:cNvGrpSpPr/>
        <p:nvPr/>
      </p:nvGrpSpPr>
      <p:grpSpPr>
        <a:xfrm>
          <a:off x="0" y="0"/>
          <a:ext cx="0" cy="0"/>
          <a:chOff x="0" y="0"/>
          <a:chExt cx="0" cy="0"/>
        </a:xfrm>
      </p:grpSpPr>
      <p:sp>
        <p:nvSpPr>
          <p:cNvPr id="141" name="Google Shape;141;g3115a4929d2_0_46:notes">
            <a:extLst>
              <a:ext uri="{FF2B5EF4-FFF2-40B4-BE49-F238E27FC236}">
                <a16:creationId xmlns:a16="http://schemas.microsoft.com/office/drawing/2014/main" id="{EF78D8AC-64EA-4F57-9CD2-7C03321B34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115a4929d2_0_46:notes">
            <a:extLst>
              <a:ext uri="{FF2B5EF4-FFF2-40B4-BE49-F238E27FC236}">
                <a16:creationId xmlns:a16="http://schemas.microsoft.com/office/drawing/2014/main" id="{5D68AFBB-2087-B66F-D59B-FF01815C45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68043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a:extLst>
            <a:ext uri="{FF2B5EF4-FFF2-40B4-BE49-F238E27FC236}">
              <a16:creationId xmlns:a16="http://schemas.microsoft.com/office/drawing/2014/main" id="{EECE1B13-D272-4BD8-1006-86A323FEA197}"/>
            </a:ext>
          </a:extLst>
        </p:cNvPr>
        <p:cNvGrpSpPr/>
        <p:nvPr/>
      </p:nvGrpSpPr>
      <p:grpSpPr>
        <a:xfrm>
          <a:off x="0" y="0"/>
          <a:ext cx="0" cy="0"/>
          <a:chOff x="0" y="0"/>
          <a:chExt cx="0" cy="0"/>
        </a:xfrm>
      </p:grpSpPr>
      <p:sp>
        <p:nvSpPr>
          <p:cNvPr id="141" name="Google Shape;141;g3115a4929d2_0_46:notes">
            <a:extLst>
              <a:ext uri="{FF2B5EF4-FFF2-40B4-BE49-F238E27FC236}">
                <a16:creationId xmlns:a16="http://schemas.microsoft.com/office/drawing/2014/main" id="{2865E3B2-EAFE-F723-A20C-6A731904FD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115a4929d2_0_46:notes">
            <a:extLst>
              <a:ext uri="{FF2B5EF4-FFF2-40B4-BE49-F238E27FC236}">
                <a16:creationId xmlns:a16="http://schemas.microsoft.com/office/drawing/2014/main" id="{29BC15B0-C533-A8EE-C4F2-1CA45E3DC1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24781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5" y="744575"/>
            <a:ext cx="3852300" cy="20526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3300"/>
              <a:buNone/>
              <a:defRPr sz="3300" b="1">
                <a:solidFill>
                  <a:schemeClr val="lt1"/>
                </a:solidFill>
              </a:defRPr>
            </a:lvl1pPr>
            <a:lvl2pPr lvl="1" algn="ctr">
              <a:spcBef>
                <a:spcPts val="0"/>
              </a:spcBef>
              <a:spcAft>
                <a:spcPts val="0"/>
              </a:spcAft>
              <a:buClr>
                <a:schemeClr val="lt1"/>
              </a:buClr>
              <a:buSzPts val="3300"/>
              <a:buNone/>
              <a:defRPr sz="3300" b="1">
                <a:solidFill>
                  <a:schemeClr val="lt1"/>
                </a:solidFill>
              </a:defRPr>
            </a:lvl2pPr>
            <a:lvl3pPr lvl="2" algn="ctr">
              <a:spcBef>
                <a:spcPts val="0"/>
              </a:spcBef>
              <a:spcAft>
                <a:spcPts val="0"/>
              </a:spcAft>
              <a:buClr>
                <a:schemeClr val="lt1"/>
              </a:buClr>
              <a:buSzPts val="3300"/>
              <a:buNone/>
              <a:defRPr sz="3300" b="1">
                <a:solidFill>
                  <a:schemeClr val="lt1"/>
                </a:solidFill>
              </a:defRPr>
            </a:lvl3pPr>
            <a:lvl4pPr lvl="3" algn="ctr">
              <a:spcBef>
                <a:spcPts val="0"/>
              </a:spcBef>
              <a:spcAft>
                <a:spcPts val="0"/>
              </a:spcAft>
              <a:buClr>
                <a:schemeClr val="lt1"/>
              </a:buClr>
              <a:buSzPts val="3300"/>
              <a:buNone/>
              <a:defRPr sz="3300" b="1">
                <a:solidFill>
                  <a:schemeClr val="lt1"/>
                </a:solidFill>
              </a:defRPr>
            </a:lvl4pPr>
            <a:lvl5pPr lvl="4" algn="ctr">
              <a:spcBef>
                <a:spcPts val="0"/>
              </a:spcBef>
              <a:spcAft>
                <a:spcPts val="0"/>
              </a:spcAft>
              <a:buClr>
                <a:schemeClr val="lt1"/>
              </a:buClr>
              <a:buSzPts val="3300"/>
              <a:buNone/>
              <a:defRPr sz="3300" b="1">
                <a:solidFill>
                  <a:schemeClr val="lt1"/>
                </a:solidFill>
              </a:defRPr>
            </a:lvl5pPr>
            <a:lvl6pPr lvl="5" algn="ctr">
              <a:spcBef>
                <a:spcPts val="0"/>
              </a:spcBef>
              <a:spcAft>
                <a:spcPts val="0"/>
              </a:spcAft>
              <a:buClr>
                <a:schemeClr val="lt1"/>
              </a:buClr>
              <a:buSzPts val="3300"/>
              <a:buNone/>
              <a:defRPr sz="3300" b="1">
                <a:solidFill>
                  <a:schemeClr val="lt1"/>
                </a:solidFill>
              </a:defRPr>
            </a:lvl6pPr>
            <a:lvl7pPr lvl="6" algn="ctr">
              <a:spcBef>
                <a:spcPts val="0"/>
              </a:spcBef>
              <a:spcAft>
                <a:spcPts val="0"/>
              </a:spcAft>
              <a:buClr>
                <a:schemeClr val="lt1"/>
              </a:buClr>
              <a:buSzPts val="3300"/>
              <a:buNone/>
              <a:defRPr sz="3300" b="1">
                <a:solidFill>
                  <a:schemeClr val="lt1"/>
                </a:solidFill>
              </a:defRPr>
            </a:lvl7pPr>
            <a:lvl8pPr lvl="7" algn="ctr">
              <a:spcBef>
                <a:spcPts val="0"/>
              </a:spcBef>
              <a:spcAft>
                <a:spcPts val="0"/>
              </a:spcAft>
              <a:buClr>
                <a:schemeClr val="lt1"/>
              </a:buClr>
              <a:buSzPts val="3300"/>
              <a:buNone/>
              <a:defRPr sz="3300" b="1">
                <a:solidFill>
                  <a:schemeClr val="lt1"/>
                </a:solidFill>
              </a:defRPr>
            </a:lvl8pPr>
            <a:lvl9pPr lvl="8" algn="ctr">
              <a:spcBef>
                <a:spcPts val="0"/>
              </a:spcBef>
              <a:spcAft>
                <a:spcPts val="0"/>
              </a:spcAft>
              <a:buClr>
                <a:schemeClr val="lt1"/>
              </a:buClr>
              <a:buSzPts val="3300"/>
              <a:buNone/>
              <a:defRPr sz="3300" b="1">
                <a:solidFill>
                  <a:schemeClr val="lt1"/>
                </a:solidFill>
              </a:defRPr>
            </a:lvl9pPr>
          </a:lstStyle>
          <a:p>
            <a:endParaRPr/>
          </a:p>
        </p:txBody>
      </p:sp>
      <p:sp>
        <p:nvSpPr>
          <p:cNvPr id="11" name="Google Shape;11;p2"/>
          <p:cNvSpPr txBox="1">
            <a:spLocks noGrp="1"/>
          </p:cNvSpPr>
          <p:nvPr>
            <p:ph type="subTitle" idx="1"/>
          </p:nvPr>
        </p:nvSpPr>
        <p:spPr>
          <a:xfrm>
            <a:off x="4980000" y="2834125"/>
            <a:ext cx="3852300" cy="1713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1200"/>
              <a:buNone/>
              <a:defRPr sz="1200">
                <a:solidFill>
                  <a:schemeClr val="dk1"/>
                </a:solidFill>
              </a:defRPr>
            </a:lvl1pPr>
            <a:lvl2pPr lvl="1" algn="ctr">
              <a:lnSpc>
                <a:spcPct val="100000"/>
              </a:lnSpc>
              <a:spcBef>
                <a:spcPts val="0"/>
              </a:spcBef>
              <a:spcAft>
                <a:spcPts val="0"/>
              </a:spcAft>
              <a:buClr>
                <a:schemeClr val="dk1"/>
              </a:buClr>
              <a:buSzPts val="1200"/>
              <a:buNone/>
              <a:defRPr sz="1200">
                <a:solidFill>
                  <a:schemeClr val="dk1"/>
                </a:solidFill>
              </a:defRPr>
            </a:lvl2pPr>
            <a:lvl3pPr lvl="2" algn="ctr">
              <a:lnSpc>
                <a:spcPct val="100000"/>
              </a:lnSpc>
              <a:spcBef>
                <a:spcPts val="0"/>
              </a:spcBef>
              <a:spcAft>
                <a:spcPts val="0"/>
              </a:spcAft>
              <a:buClr>
                <a:schemeClr val="dk1"/>
              </a:buClr>
              <a:buSzPts val="1200"/>
              <a:buNone/>
              <a:defRPr sz="1200">
                <a:solidFill>
                  <a:schemeClr val="dk1"/>
                </a:solidFill>
              </a:defRPr>
            </a:lvl3pPr>
            <a:lvl4pPr lvl="3" algn="ctr">
              <a:lnSpc>
                <a:spcPct val="100000"/>
              </a:lnSpc>
              <a:spcBef>
                <a:spcPts val="0"/>
              </a:spcBef>
              <a:spcAft>
                <a:spcPts val="0"/>
              </a:spcAft>
              <a:buClr>
                <a:schemeClr val="dk1"/>
              </a:buClr>
              <a:buSzPts val="1200"/>
              <a:buNone/>
              <a:defRPr sz="1200">
                <a:solidFill>
                  <a:schemeClr val="dk1"/>
                </a:solidFill>
              </a:defRPr>
            </a:lvl4pPr>
            <a:lvl5pPr lvl="4" algn="ctr">
              <a:lnSpc>
                <a:spcPct val="100000"/>
              </a:lnSpc>
              <a:spcBef>
                <a:spcPts val="0"/>
              </a:spcBef>
              <a:spcAft>
                <a:spcPts val="0"/>
              </a:spcAft>
              <a:buClr>
                <a:schemeClr val="dk1"/>
              </a:buClr>
              <a:buSzPts val="1200"/>
              <a:buNone/>
              <a:defRPr sz="1200">
                <a:solidFill>
                  <a:schemeClr val="dk1"/>
                </a:solidFill>
              </a:defRPr>
            </a:lvl5pPr>
            <a:lvl6pPr lvl="5" algn="ctr">
              <a:lnSpc>
                <a:spcPct val="100000"/>
              </a:lnSpc>
              <a:spcBef>
                <a:spcPts val="0"/>
              </a:spcBef>
              <a:spcAft>
                <a:spcPts val="0"/>
              </a:spcAft>
              <a:buClr>
                <a:schemeClr val="dk1"/>
              </a:buClr>
              <a:buSzPts val="1200"/>
              <a:buNone/>
              <a:defRPr sz="1200">
                <a:solidFill>
                  <a:schemeClr val="dk1"/>
                </a:solidFill>
              </a:defRPr>
            </a:lvl6pPr>
            <a:lvl7pPr lvl="6" algn="ctr">
              <a:lnSpc>
                <a:spcPct val="100000"/>
              </a:lnSpc>
              <a:spcBef>
                <a:spcPts val="0"/>
              </a:spcBef>
              <a:spcAft>
                <a:spcPts val="0"/>
              </a:spcAft>
              <a:buClr>
                <a:schemeClr val="dk1"/>
              </a:buClr>
              <a:buSzPts val="1200"/>
              <a:buNone/>
              <a:defRPr sz="1200">
                <a:solidFill>
                  <a:schemeClr val="dk1"/>
                </a:solidFill>
              </a:defRPr>
            </a:lvl7pPr>
            <a:lvl8pPr lvl="7" algn="ctr">
              <a:lnSpc>
                <a:spcPct val="100000"/>
              </a:lnSpc>
              <a:spcBef>
                <a:spcPts val="0"/>
              </a:spcBef>
              <a:spcAft>
                <a:spcPts val="0"/>
              </a:spcAft>
              <a:buClr>
                <a:schemeClr val="dk1"/>
              </a:buClr>
              <a:buSzPts val="1200"/>
              <a:buNone/>
              <a:defRPr sz="1200">
                <a:solidFill>
                  <a:schemeClr val="dk1"/>
                </a:solidFill>
              </a:defRPr>
            </a:lvl8pPr>
            <a:lvl9pPr lvl="8" algn="ctr">
              <a:lnSpc>
                <a:spcPct val="100000"/>
              </a:lnSpc>
              <a:spcBef>
                <a:spcPts val="0"/>
              </a:spcBef>
              <a:spcAft>
                <a:spcPts val="0"/>
              </a:spcAft>
              <a:buClr>
                <a:schemeClr val="dk1"/>
              </a:buClr>
              <a:buSzPts val="1200"/>
              <a:buNone/>
              <a:defRPr sz="1200">
                <a:solidFill>
                  <a:schemeClr val="dk1"/>
                </a:solidFill>
              </a:defRPr>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12175"/>
            <a:ext cx="7632300" cy="572700"/>
          </a:xfrm>
          <a:prstGeom prst="rect">
            <a:avLst/>
          </a:prstGeom>
        </p:spPr>
        <p:txBody>
          <a:bodyPr spcFirstLastPara="1" wrap="square" lIns="91425" tIns="91425" rIns="91425" bIns="91425" anchor="t" anchorCtr="0">
            <a:normAutofit/>
          </a:bodyPr>
          <a:lstStyle>
            <a:lvl1pPr lvl="0" algn="ctr">
              <a:spcBef>
                <a:spcPts val="0"/>
              </a:spcBef>
              <a:spcAft>
                <a:spcPts val="0"/>
              </a:spcAft>
              <a:buClr>
                <a:schemeClr val="lt1"/>
              </a:buClr>
              <a:buSzPts val="2200"/>
              <a:buNone/>
              <a:defRPr sz="2200">
                <a:solidFill>
                  <a:schemeClr val="lt1"/>
                </a:solidFill>
              </a:defRPr>
            </a:lvl1pPr>
            <a:lvl2pPr lvl="1" algn="ctr">
              <a:spcBef>
                <a:spcPts val="0"/>
              </a:spcBef>
              <a:spcAft>
                <a:spcPts val="0"/>
              </a:spcAft>
              <a:buClr>
                <a:schemeClr val="lt1"/>
              </a:buClr>
              <a:buSzPts val="2200"/>
              <a:buNone/>
              <a:defRPr sz="2200">
                <a:solidFill>
                  <a:schemeClr val="lt1"/>
                </a:solidFill>
              </a:defRPr>
            </a:lvl2pPr>
            <a:lvl3pPr lvl="2" algn="ctr">
              <a:spcBef>
                <a:spcPts val="0"/>
              </a:spcBef>
              <a:spcAft>
                <a:spcPts val="0"/>
              </a:spcAft>
              <a:buClr>
                <a:schemeClr val="lt1"/>
              </a:buClr>
              <a:buSzPts val="2200"/>
              <a:buNone/>
              <a:defRPr sz="2200">
                <a:solidFill>
                  <a:schemeClr val="lt1"/>
                </a:solidFill>
              </a:defRPr>
            </a:lvl3pPr>
            <a:lvl4pPr lvl="3" algn="ctr">
              <a:spcBef>
                <a:spcPts val="0"/>
              </a:spcBef>
              <a:spcAft>
                <a:spcPts val="0"/>
              </a:spcAft>
              <a:buClr>
                <a:schemeClr val="lt1"/>
              </a:buClr>
              <a:buSzPts val="2200"/>
              <a:buNone/>
              <a:defRPr sz="2200">
                <a:solidFill>
                  <a:schemeClr val="lt1"/>
                </a:solidFill>
              </a:defRPr>
            </a:lvl4pPr>
            <a:lvl5pPr lvl="4" algn="ctr">
              <a:spcBef>
                <a:spcPts val="0"/>
              </a:spcBef>
              <a:spcAft>
                <a:spcPts val="0"/>
              </a:spcAft>
              <a:buClr>
                <a:schemeClr val="lt1"/>
              </a:buClr>
              <a:buSzPts val="2200"/>
              <a:buNone/>
              <a:defRPr sz="2200">
                <a:solidFill>
                  <a:schemeClr val="lt1"/>
                </a:solidFill>
              </a:defRPr>
            </a:lvl5pPr>
            <a:lvl6pPr lvl="5" algn="ctr">
              <a:spcBef>
                <a:spcPts val="0"/>
              </a:spcBef>
              <a:spcAft>
                <a:spcPts val="0"/>
              </a:spcAft>
              <a:buClr>
                <a:schemeClr val="lt1"/>
              </a:buClr>
              <a:buSzPts val="2200"/>
              <a:buNone/>
              <a:defRPr sz="2200">
                <a:solidFill>
                  <a:schemeClr val="lt1"/>
                </a:solidFill>
              </a:defRPr>
            </a:lvl6pPr>
            <a:lvl7pPr lvl="6" algn="ctr">
              <a:spcBef>
                <a:spcPts val="0"/>
              </a:spcBef>
              <a:spcAft>
                <a:spcPts val="0"/>
              </a:spcAft>
              <a:buClr>
                <a:schemeClr val="lt1"/>
              </a:buClr>
              <a:buSzPts val="2200"/>
              <a:buNone/>
              <a:defRPr sz="2200">
                <a:solidFill>
                  <a:schemeClr val="lt1"/>
                </a:solidFill>
              </a:defRPr>
            </a:lvl7pPr>
            <a:lvl8pPr lvl="7" algn="ctr">
              <a:spcBef>
                <a:spcPts val="0"/>
              </a:spcBef>
              <a:spcAft>
                <a:spcPts val="0"/>
              </a:spcAft>
              <a:buClr>
                <a:schemeClr val="lt1"/>
              </a:buClr>
              <a:buSzPts val="2200"/>
              <a:buNone/>
              <a:defRPr sz="2200">
                <a:solidFill>
                  <a:schemeClr val="lt1"/>
                </a:solidFill>
              </a:defRPr>
            </a:lvl8pPr>
            <a:lvl9pPr lvl="8" algn="ctr">
              <a:spcBef>
                <a:spcPts val="0"/>
              </a:spcBef>
              <a:spcAft>
                <a:spcPts val="0"/>
              </a:spcAft>
              <a:buClr>
                <a:schemeClr val="lt1"/>
              </a:buClr>
              <a:buSzPts val="2200"/>
              <a:buNone/>
              <a:defRPr sz="2200">
                <a:solidFill>
                  <a:schemeClr val="lt1"/>
                </a:solidFill>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hyperlink" Target="https://colab.research.google.com/drive/1z0p_F2Id8OwvBhbfZRVq5gJOj584_-cI?usp=shari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hyperlink" Target="https://colab.research.google.com/drive/1z0p_F2Id8OwvBhbfZRVq5gJOj584_-cI?usp=sharing"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colab.research.google.com/drive/1z0p_F2Id8OwvBhbfZRVq5gJOj584_-cI?usp=sharing"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colab.research.google.com/drive/1z0p_F2Id8OwvBhbfZRVq5gJOj584_-cI?usp=sharing"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hyperlink" Target="https://colab.research.google.com/drive/1z0p_F2Id8OwvBhbfZRVq5gJOj584_-cI?usp=sharing" TargetMode="Externa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hyperlink" Target="https://colab.research.google.com/drive/1z0p_F2Id8OwvBhbfZRVq5gJOj584_-cI?usp=sharing"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colab.research.google.com/drive/1z0p_F2Id8OwvBhbfZRVq5gJOj584_-cI?usp=sharing"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hyperlink" Target="https://colab.research.google.com/drive/1z0p_F2Id8OwvBhbfZRVq5gJOj584_-cI?usp=sharin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hyperlink" Target="https://colab.research.google.com/drive/1z0p_F2Id8OwvBhbfZRVq5gJOj584_-cI?usp=sharing" TargetMode="Externa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hyperlink" Target="https://colab.research.google.com/drive/1z0p_F2Id8OwvBhbfZRVq5gJOj584_-cI?usp=sharing"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hyperlink" Target="https://colab.research.google.com/drive/1z0p_F2Id8OwvBhbfZRVq5gJOj584_-cI?usp=sharing"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colab.research.google.com/drive/1z0p_F2Id8OwvBhbfZRVq5gJOj584_-cI?usp=sharing"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hyperlink" Target="https://colab.research.google.com/drive/1z0p_F2Id8OwvBhbfZRVq5gJOj584_-cI?usp=sharing"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colab.research.google.com/drive/1z0p_F2Id8OwvBhbfZRVq5gJOj584_-cI?usp=sharing"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hyperlink" Target="https://colab.research.google.com/drive/1z0p_F2Id8OwvBhbfZRVq5gJOj584_-cI?usp=sharing"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colab.research.google.com/drive/1z0p_F2Id8OwvBhbfZRVq5gJOj584_-cI?usp=sharing"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https://colab.research.google.com/drive/1z0p_F2Id8OwvBhbfZRVq5gJOj584_-cI?usp=sharing" TargetMode="External"/><Relationship Id="rId4" Type="http://schemas.openxmlformats.org/officeDocument/2006/relationships/hyperlink" Target="https://colab.research.google.com/drive/1sikQ2Q2CaKi9j-qzpD20npqC4frqHtan?usp=shari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hyperlink" Target="https://colab.research.google.com/drive/1z0p_F2Id8OwvBhbfZRVq5gJOj584_-cI?usp=shar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hyperlink" Target="https://colab.research.google.com/drive/1z0p_F2Id8OwvBhbfZRVq5gJOj584_-cI?usp=shari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hyperlink" Target="https://colab.research.google.com/drive/1z0p_F2Id8OwvBhbfZRVq5gJOj584_-cI?usp=shari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hyperlink" Target="https://colab.research.google.com/drive/1z0p_F2Id8OwvBhbfZRVq5gJOj584_-cI?usp=shar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ctrTitle"/>
          </p:nvPr>
        </p:nvSpPr>
        <p:spPr>
          <a:xfrm>
            <a:off x="311700" y="1450625"/>
            <a:ext cx="3736800" cy="200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180">
                <a:latin typeface="Dosis"/>
                <a:ea typeface="Dosis"/>
                <a:cs typeface="Dosis"/>
                <a:sym typeface="Dosis"/>
              </a:rPr>
              <a:t>Predict Customer Personality to boost marketing campaign by using Machine Learning</a:t>
            </a:r>
            <a:endParaRPr sz="3180">
              <a:latin typeface="Dosis"/>
              <a:ea typeface="Dosis"/>
              <a:cs typeface="Dosis"/>
              <a:sym typeface="Dosis"/>
            </a:endParaRPr>
          </a:p>
        </p:txBody>
      </p:sp>
      <p:sp>
        <p:nvSpPr>
          <p:cNvPr id="100" name="Google Shape;100;p25"/>
          <p:cNvSpPr txBox="1"/>
          <p:nvPr/>
        </p:nvSpPr>
        <p:spPr>
          <a:xfrm>
            <a:off x="5959950" y="908900"/>
            <a:ext cx="2402400" cy="792600"/>
          </a:xfrm>
          <a:prstGeom prst="rect">
            <a:avLst/>
          </a:prstGeom>
          <a:noFill/>
          <a:ln>
            <a:noFill/>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 sz="1200" b="1">
                <a:latin typeface="Dosis"/>
                <a:ea typeface="Dosis"/>
                <a:cs typeface="Dosis"/>
                <a:sym typeface="Dosis"/>
              </a:rPr>
              <a:t>Created by: </a:t>
            </a:r>
            <a:endParaRPr sz="1200" b="1">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b="1">
                <a:latin typeface="Dosis"/>
                <a:ea typeface="Dosis"/>
                <a:cs typeface="Dosis"/>
                <a:sym typeface="Dosis"/>
              </a:rPr>
              <a:t>Mario Trianto</a:t>
            </a:r>
            <a:endParaRPr sz="1200" b="1" i="0" u="none" strike="noStrike" cap="none">
              <a:solidFill>
                <a:srgbClr val="000000"/>
              </a:solidFill>
              <a:latin typeface="Dosis"/>
              <a:ea typeface="Dosis"/>
              <a:cs typeface="Dosis"/>
              <a:sym typeface="Dosis"/>
            </a:endParaRPr>
          </a:p>
          <a:p>
            <a:pPr marL="0" marR="0" lvl="0" indent="0" algn="l" rtl="0">
              <a:lnSpc>
                <a:spcPct val="100000"/>
              </a:lnSpc>
              <a:spcBef>
                <a:spcPts val="0"/>
              </a:spcBef>
              <a:spcAft>
                <a:spcPts val="0"/>
              </a:spcAft>
              <a:buClr>
                <a:srgbClr val="000000"/>
              </a:buClr>
              <a:buSzPts val="1100"/>
              <a:buFont typeface="Arial"/>
              <a:buNone/>
            </a:pPr>
            <a:r>
              <a:rPr lang="en" sz="1200">
                <a:latin typeface="Dosis"/>
                <a:ea typeface="Dosis"/>
                <a:cs typeface="Dosis"/>
                <a:sym typeface="Dosis"/>
              </a:rPr>
              <a:t>mario.3anto@gmail.com</a:t>
            </a:r>
            <a:endParaRPr sz="1200">
              <a:latin typeface="Dosis"/>
              <a:ea typeface="Dosis"/>
              <a:cs typeface="Dosis"/>
              <a:sym typeface="Dosis"/>
            </a:endParaRPr>
          </a:p>
          <a:p>
            <a:pPr marL="0" lvl="0" indent="0" algn="l" rtl="0">
              <a:lnSpc>
                <a:spcPct val="142857"/>
              </a:lnSpc>
              <a:spcBef>
                <a:spcPts val="0"/>
              </a:spcBef>
              <a:spcAft>
                <a:spcPts val="0"/>
              </a:spcAft>
              <a:buClr>
                <a:schemeClr val="dk1"/>
              </a:buClr>
              <a:buSzPts val="1100"/>
              <a:buFont typeface="Arial"/>
              <a:buNone/>
            </a:pPr>
            <a:r>
              <a:rPr lang="en" sz="1200">
                <a:solidFill>
                  <a:schemeClr val="dk1"/>
                </a:solidFill>
                <a:latin typeface="Dosis"/>
                <a:ea typeface="Dosis"/>
                <a:cs typeface="Dosis"/>
                <a:sym typeface="Dosis"/>
              </a:rPr>
              <a:t>www.linkedin.com/in/mario-trianto</a:t>
            </a:r>
            <a:endParaRPr sz="1200">
              <a:solidFill>
                <a:schemeClr val="dk1"/>
              </a:solidFill>
              <a:latin typeface="Dosis"/>
              <a:ea typeface="Dosis"/>
              <a:cs typeface="Dosis"/>
              <a:sym typeface="Dosis"/>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Roboto"/>
              <a:ea typeface="Roboto"/>
              <a:cs typeface="Roboto"/>
              <a:sym typeface="Roboto"/>
            </a:endParaRPr>
          </a:p>
          <a:p>
            <a:pPr marL="0" marR="0" lvl="0" indent="0" algn="l" rtl="0">
              <a:lnSpc>
                <a:spcPct val="100000"/>
              </a:lnSpc>
              <a:spcBef>
                <a:spcPts val="0"/>
              </a:spcBef>
              <a:spcAft>
                <a:spcPts val="0"/>
              </a:spcAft>
              <a:buClr>
                <a:srgbClr val="000000"/>
              </a:buClr>
              <a:buSzPts val="1100"/>
              <a:buFont typeface="Arial"/>
              <a:buNone/>
            </a:pPr>
            <a:endParaRPr sz="1200">
              <a:latin typeface="Dosis"/>
              <a:ea typeface="Dosis"/>
              <a:cs typeface="Dosis"/>
              <a:sym typeface="Dosis"/>
            </a:endParaRPr>
          </a:p>
        </p:txBody>
      </p:sp>
      <p:sp>
        <p:nvSpPr>
          <p:cNvPr id="101" name="Google Shape;101;p25"/>
          <p:cNvSpPr txBox="1">
            <a:spLocks noGrp="1"/>
          </p:cNvSpPr>
          <p:nvPr>
            <p:ph type="subTitle" idx="1"/>
          </p:nvPr>
        </p:nvSpPr>
        <p:spPr>
          <a:xfrm>
            <a:off x="4665150" y="2202425"/>
            <a:ext cx="4167000" cy="2298000"/>
          </a:xfrm>
          <a:prstGeom prst="rect">
            <a:avLst/>
          </a:prstGeom>
        </p:spPr>
        <p:txBody>
          <a:bodyPr spcFirstLastPara="1" wrap="square" lIns="91425" tIns="91425" rIns="91425" bIns="91425" anchor="t" anchorCtr="0">
            <a:noAutofit/>
          </a:bodyPr>
          <a:lstStyle/>
          <a:p>
            <a:pPr marL="0" lvl="0" indent="0" algn="just" rtl="0">
              <a:lnSpc>
                <a:spcPct val="95000"/>
              </a:lnSpc>
              <a:spcBef>
                <a:spcPts val="0"/>
              </a:spcBef>
              <a:spcAft>
                <a:spcPts val="1200"/>
              </a:spcAft>
              <a:buSzPts val="1018"/>
              <a:buNone/>
            </a:pPr>
            <a:r>
              <a:rPr lang="en" sz="1217" dirty="0">
                <a:latin typeface="Nunito"/>
                <a:ea typeface="Nunito"/>
                <a:cs typeface="Nunito"/>
                <a:sym typeface="Nunito"/>
              </a:rPr>
              <a:t>Detail-oriented Product Planner with a background in Mechanical Engineering and recent specialization in data science. With over two years at PT. Honda Prospect Motor, I bring expertise in cross-functional project management, trend analysis, and strategic product positioning. Having completed a data science bootcamp with excellent grades, I am skilled in Python, SQL, data preparation, exploratory data analysis, and machine learning. I’m eager to leverage my analytical strengths and insights to drive data-driven decisions in a data science role that bridges business strategy with impactful data solutions.</a:t>
            </a:r>
            <a:endParaRPr sz="2790" dirty="0"/>
          </a:p>
        </p:txBody>
      </p:sp>
      <p:pic>
        <p:nvPicPr>
          <p:cNvPr id="102" name="Google Shape;102;p25" title="Mario Trianto"/>
          <p:cNvPicPr preferRelativeResize="0"/>
          <p:nvPr/>
        </p:nvPicPr>
        <p:blipFill rotWithShape="1">
          <a:blip r:embed="rId4">
            <a:alphaModFix/>
          </a:blip>
          <a:srcRect l="4497" t="31611" r="36633" b="23390"/>
          <a:stretch/>
        </p:blipFill>
        <p:spPr>
          <a:xfrm>
            <a:off x="4665150" y="684200"/>
            <a:ext cx="1218600" cy="1242000"/>
          </a:xfrm>
          <a:prstGeom prst="ellipse">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30"/>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Exploratory Data Analysis</a:t>
            </a:r>
            <a:endParaRPr b="1" i="1"/>
          </a:p>
        </p:txBody>
      </p:sp>
      <p:sp>
        <p:nvSpPr>
          <p:cNvPr id="154" name="Google Shape;154;p30"/>
          <p:cNvSpPr txBox="1">
            <a:spLocks noGrp="1"/>
          </p:cNvSpPr>
          <p:nvPr>
            <p:ph type="body" idx="1"/>
          </p:nvPr>
        </p:nvSpPr>
        <p:spPr>
          <a:xfrm>
            <a:off x="0" y="560525"/>
            <a:ext cx="6240300" cy="4617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chemeClr val="dk1"/>
              </a:buClr>
              <a:buSzPts val="2000"/>
              <a:buFont typeface="Wingdings" panose="05000000000000000000" pitchFamily="2" charset="2"/>
              <a:buChar char="q"/>
            </a:pPr>
            <a:r>
              <a:rPr lang="en" sz="2000" b="1" dirty="0">
                <a:solidFill>
                  <a:schemeClr val="dk1"/>
                </a:solidFill>
              </a:rPr>
              <a:t>Categorical Data Distribution</a:t>
            </a:r>
            <a:endParaRPr sz="2000" b="1" dirty="0">
              <a:solidFill>
                <a:schemeClr val="dk1"/>
              </a:solidFill>
            </a:endParaRPr>
          </a:p>
          <a:p>
            <a:pPr marL="0" lvl="0" indent="0" algn="l" rtl="0">
              <a:lnSpc>
                <a:spcPct val="150000"/>
              </a:lnSpc>
              <a:spcBef>
                <a:spcPts val="0"/>
              </a:spcBef>
              <a:spcAft>
                <a:spcPts val="0"/>
              </a:spcAft>
              <a:buNone/>
            </a:pPr>
            <a:endParaRPr sz="2000" b="1" dirty="0">
              <a:solidFill>
                <a:schemeClr val="dk1"/>
              </a:solidFill>
            </a:endParaRPr>
          </a:p>
        </p:txBody>
      </p:sp>
      <p:pic>
        <p:nvPicPr>
          <p:cNvPr id="155" name="Google Shape;155;p30"/>
          <p:cNvPicPr preferRelativeResize="0"/>
          <p:nvPr/>
        </p:nvPicPr>
        <p:blipFill>
          <a:blip r:embed="rId3">
            <a:alphaModFix/>
          </a:blip>
          <a:stretch>
            <a:fillRect/>
          </a:stretch>
        </p:blipFill>
        <p:spPr>
          <a:xfrm>
            <a:off x="1412667" y="1022225"/>
            <a:ext cx="6318668" cy="2082692"/>
          </a:xfrm>
          <a:prstGeom prst="rect">
            <a:avLst/>
          </a:prstGeom>
          <a:noFill/>
          <a:ln>
            <a:noFill/>
          </a:ln>
        </p:spPr>
      </p:pic>
      <p:sp>
        <p:nvSpPr>
          <p:cNvPr id="2" name="TextBox 1">
            <a:extLst>
              <a:ext uri="{FF2B5EF4-FFF2-40B4-BE49-F238E27FC236}">
                <a16:creationId xmlns:a16="http://schemas.microsoft.com/office/drawing/2014/main" id="{01434A38-65F9-3BAF-3388-798CFB9430A1}"/>
              </a:ext>
            </a:extLst>
          </p:cNvPr>
          <p:cNvSpPr txBox="1"/>
          <p:nvPr/>
        </p:nvSpPr>
        <p:spPr>
          <a:xfrm>
            <a:off x="2777919" y="3197980"/>
            <a:ext cx="3588162" cy="1384995"/>
          </a:xfrm>
          <a:prstGeom prst="rect">
            <a:avLst/>
          </a:prstGeom>
          <a:noFill/>
        </p:spPr>
        <p:txBody>
          <a:bodyPr wrap="none" rtlCol="0">
            <a:spAutoFit/>
          </a:bodyPr>
          <a:lstStyle/>
          <a:p>
            <a:pPr marL="285750" indent="-285750">
              <a:buFont typeface="Arial" panose="020B0604020202020204" pitchFamily="34" charset="0"/>
              <a:buChar char="•"/>
            </a:pPr>
            <a:r>
              <a:rPr lang="en-US" b="1" dirty="0"/>
              <a:t>Education</a:t>
            </a:r>
          </a:p>
          <a:p>
            <a:pPr marL="268288"/>
            <a:r>
              <a:rPr lang="en-US" dirty="0"/>
              <a:t>Most customer has a bachelor’s degree</a:t>
            </a:r>
          </a:p>
          <a:p>
            <a:pPr marL="285750" indent="-285750">
              <a:buFont typeface="Arial" panose="020B0604020202020204" pitchFamily="34" charset="0"/>
              <a:buChar char="•"/>
            </a:pPr>
            <a:r>
              <a:rPr lang="en-US" b="1" dirty="0" err="1"/>
              <a:t>Marital_Status</a:t>
            </a:r>
            <a:r>
              <a:rPr lang="en-US" b="1" dirty="0"/>
              <a:t>:</a:t>
            </a:r>
          </a:p>
          <a:p>
            <a:pPr marL="268288"/>
            <a:r>
              <a:rPr lang="en-US" dirty="0"/>
              <a:t>Most customer is engaged or married</a:t>
            </a:r>
          </a:p>
          <a:p>
            <a:pPr marL="285750" indent="-285750">
              <a:buFont typeface="Arial" panose="020B0604020202020204" pitchFamily="34" charset="0"/>
              <a:buChar char="•"/>
            </a:pPr>
            <a:r>
              <a:rPr lang="en-US" b="1" dirty="0" err="1"/>
              <a:t>Age_Category</a:t>
            </a:r>
            <a:r>
              <a:rPr lang="en-US" b="1" dirty="0"/>
              <a:t>:</a:t>
            </a:r>
          </a:p>
          <a:p>
            <a:pPr marL="268288"/>
            <a:r>
              <a:rPr lang="en-US" dirty="0"/>
              <a:t>Most customer’s age is &gt;40 years old</a:t>
            </a:r>
            <a:endParaRPr lang="en-ID" dirty="0"/>
          </a:p>
        </p:txBody>
      </p:sp>
      <p:sp>
        <p:nvSpPr>
          <p:cNvPr id="3" name="Google Shape;168;p32">
            <a:extLst>
              <a:ext uri="{FF2B5EF4-FFF2-40B4-BE49-F238E27FC236}">
                <a16:creationId xmlns:a16="http://schemas.microsoft.com/office/drawing/2014/main" id="{2B3B9091-9C67-0F54-4B42-167574BAE365}"/>
              </a:ext>
            </a:extLst>
          </p:cNvPr>
          <p:cNvSpPr txBox="1"/>
          <p:nvPr/>
        </p:nvSpPr>
        <p:spPr>
          <a:xfrm>
            <a:off x="4694325" y="4887684"/>
            <a:ext cx="4488000" cy="307746"/>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dirty="0">
                <a:ln>
                  <a:noFill/>
                </a:ln>
                <a:solidFill>
                  <a:srgbClr val="000000"/>
                </a:solidFill>
                <a:effectLst/>
                <a:uLnTx/>
                <a:uFillTx/>
                <a:latin typeface="Arial"/>
                <a:cs typeface="Arial"/>
                <a:sym typeface="Arial"/>
              </a:rPr>
              <a:t>Please check this Jupyter Notebook file </a:t>
            </a:r>
            <a:r>
              <a:rPr kumimoji="0" lang="en" sz="800" b="0" i="0" u="sng" strike="noStrike" kern="0" cap="none" spc="0" normalizeH="0" baseline="0" noProof="0" dirty="0">
                <a:ln>
                  <a:noFill/>
                </a:ln>
                <a:solidFill>
                  <a:srgbClr val="0097A7"/>
                </a:solidFill>
                <a:effectLst/>
                <a:uLnTx/>
                <a:uFillTx/>
                <a:latin typeface="Arial"/>
                <a:cs typeface="Arial"/>
                <a:sym typeface="Arial"/>
                <a:hlinkClick r:id="rId4"/>
              </a:rPr>
              <a:t>here </a:t>
            </a:r>
            <a:r>
              <a:rPr kumimoji="0" lang="en" sz="800" b="0" i="0" u="none" strike="noStrike" kern="0" cap="none" spc="0" normalizeH="0" baseline="0" noProof="0" dirty="0">
                <a:ln>
                  <a:noFill/>
                </a:ln>
                <a:solidFill>
                  <a:srgbClr val="000000"/>
                </a:solidFill>
                <a:effectLst/>
                <a:uLnTx/>
                <a:uFillTx/>
                <a:latin typeface="Arial"/>
                <a:cs typeface="Arial"/>
                <a:sym typeface="Arial"/>
              </a:rPr>
              <a:t>for more details</a:t>
            </a:r>
            <a:endParaRPr kumimoji="0" sz="8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8" name="Picture 7">
            <a:extLst>
              <a:ext uri="{FF2B5EF4-FFF2-40B4-BE49-F238E27FC236}">
                <a16:creationId xmlns:a16="http://schemas.microsoft.com/office/drawing/2014/main" id="{31CC2107-F479-599C-5AC8-3B6287C3971A}"/>
              </a:ext>
            </a:extLst>
          </p:cNvPr>
          <p:cNvPicPr>
            <a:picLocks noChangeAspect="1"/>
          </p:cNvPicPr>
          <p:nvPr/>
        </p:nvPicPr>
        <p:blipFill>
          <a:blip r:embed="rId3"/>
          <a:stretch>
            <a:fillRect/>
          </a:stretch>
        </p:blipFill>
        <p:spPr>
          <a:xfrm>
            <a:off x="806154" y="1407191"/>
            <a:ext cx="4140236" cy="3736310"/>
          </a:xfrm>
          <a:prstGeom prst="rect">
            <a:avLst/>
          </a:prstGeom>
        </p:spPr>
      </p:pic>
      <p:sp>
        <p:nvSpPr>
          <p:cNvPr id="160" name="Google Shape;160;p31"/>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Exploratory Data Analysis</a:t>
            </a:r>
            <a:endParaRPr b="1" i="1"/>
          </a:p>
        </p:txBody>
      </p:sp>
      <p:sp>
        <p:nvSpPr>
          <p:cNvPr id="162" name="Google Shape;162;p31"/>
          <p:cNvSpPr txBox="1">
            <a:spLocks noGrp="1"/>
          </p:cNvSpPr>
          <p:nvPr>
            <p:ph type="body" idx="1"/>
          </p:nvPr>
        </p:nvSpPr>
        <p:spPr>
          <a:xfrm>
            <a:off x="0" y="560525"/>
            <a:ext cx="6240300" cy="4617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chemeClr val="dk1"/>
              </a:buClr>
              <a:buSzPts val="2000"/>
              <a:buFont typeface="Wingdings" panose="05000000000000000000" pitchFamily="2" charset="2"/>
              <a:buChar char="q"/>
            </a:pPr>
            <a:r>
              <a:rPr lang="en" sz="2000" b="1" dirty="0">
                <a:solidFill>
                  <a:schemeClr val="dk1"/>
                </a:solidFill>
              </a:rPr>
              <a:t>Data Correlation</a:t>
            </a:r>
            <a:endParaRPr sz="2000" b="1" dirty="0">
              <a:solidFill>
                <a:schemeClr val="dk1"/>
              </a:solidFill>
            </a:endParaRPr>
          </a:p>
          <a:p>
            <a:pPr marL="914400" lvl="1" indent="-323850" algn="l" rtl="0">
              <a:lnSpc>
                <a:spcPct val="150000"/>
              </a:lnSpc>
              <a:spcBef>
                <a:spcPts val="0"/>
              </a:spcBef>
              <a:spcAft>
                <a:spcPts val="0"/>
              </a:spcAft>
              <a:buClr>
                <a:schemeClr val="dk1"/>
              </a:buClr>
              <a:buSzPts val="1500"/>
              <a:buChar char="○"/>
            </a:pPr>
            <a:r>
              <a:rPr lang="en" sz="1500" b="1" dirty="0">
                <a:solidFill>
                  <a:schemeClr val="dk1"/>
                </a:solidFill>
              </a:rPr>
              <a:t>Heatmap</a:t>
            </a:r>
            <a:endParaRPr sz="1500" b="1" dirty="0">
              <a:solidFill>
                <a:schemeClr val="dk1"/>
              </a:solidFill>
            </a:endParaRPr>
          </a:p>
          <a:p>
            <a:pPr marL="0" lvl="0" indent="0" algn="l" rtl="0">
              <a:lnSpc>
                <a:spcPct val="150000"/>
              </a:lnSpc>
              <a:spcBef>
                <a:spcPts val="0"/>
              </a:spcBef>
              <a:spcAft>
                <a:spcPts val="0"/>
              </a:spcAft>
              <a:buNone/>
            </a:pPr>
            <a:endParaRPr sz="2000" b="1" dirty="0">
              <a:solidFill>
                <a:schemeClr val="dk1"/>
              </a:solidFill>
            </a:endParaRPr>
          </a:p>
        </p:txBody>
      </p:sp>
      <p:sp>
        <p:nvSpPr>
          <p:cNvPr id="3" name="TextBox 2">
            <a:extLst>
              <a:ext uri="{FF2B5EF4-FFF2-40B4-BE49-F238E27FC236}">
                <a16:creationId xmlns:a16="http://schemas.microsoft.com/office/drawing/2014/main" id="{AA7E42B5-8991-15E6-A7BA-5A303D46B22B}"/>
              </a:ext>
            </a:extLst>
          </p:cNvPr>
          <p:cNvSpPr txBox="1"/>
          <p:nvPr/>
        </p:nvSpPr>
        <p:spPr>
          <a:xfrm>
            <a:off x="5054450" y="1688591"/>
            <a:ext cx="4089550" cy="2043316"/>
          </a:xfrm>
          <a:prstGeom prst="rect">
            <a:avLst/>
          </a:prstGeom>
          <a:noFill/>
        </p:spPr>
        <p:txBody>
          <a:bodyPr wrap="square" rtlCol="0">
            <a:spAutoFit/>
          </a:bodyPr>
          <a:lstStyle/>
          <a:p>
            <a:pPr>
              <a:lnSpc>
                <a:spcPct val="150000"/>
              </a:lnSpc>
            </a:pPr>
            <a:r>
              <a:rPr lang="en-US" b="1" u="sng" dirty="0"/>
              <a:t>Insights:</a:t>
            </a:r>
          </a:p>
          <a:p>
            <a:pPr marL="285750" indent="-285750">
              <a:lnSpc>
                <a:spcPct val="150000"/>
              </a:lnSpc>
              <a:buFont typeface="Arial" panose="020B0604020202020204" pitchFamily="34" charset="0"/>
              <a:buChar char="•"/>
              <a:tabLst>
                <a:tab pos="1885950" algn="l"/>
              </a:tabLst>
            </a:pPr>
            <a:r>
              <a:rPr lang="en-US" sz="1200" dirty="0"/>
              <a:t>Age &amp; CR	: No correlation</a:t>
            </a:r>
          </a:p>
          <a:p>
            <a:pPr marL="285750" indent="-285750">
              <a:lnSpc>
                <a:spcPct val="150000"/>
              </a:lnSpc>
              <a:buFont typeface="Arial" panose="020B0604020202020204" pitchFamily="34" charset="0"/>
              <a:buChar char="•"/>
              <a:tabLst>
                <a:tab pos="1885950" algn="l"/>
              </a:tabLst>
            </a:pPr>
            <a:r>
              <a:rPr lang="en-US" sz="1200" b="1" dirty="0"/>
              <a:t>Children &amp; CR	: Slight negative correlation</a:t>
            </a:r>
          </a:p>
          <a:p>
            <a:pPr marL="285750" indent="-285750">
              <a:lnSpc>
                <a:spcPct val="150000"/>
              </a:lnSpc>
              <a:buFont typeface="Arial" panose="020B0604020202020204" pitchFamily="34" charset="0"/>
              <a:buChar char="•"/>
              <a:tabLst>
                <a:tab pos="1885950" algn="l"/>
              </a:tabLst>
            </a:pPr>
            <a:r>
              <a:rPr lang="en-US" sz="1200" b="1" dirty="0" err="1"/>
              <a:t>Total_Spend</a:t>
            </a:r>
            <a:r>
              <a:rPr lang="en-US" sz="1200" b="1" dirty="0"/>
              <a:t> &amp; CR	: Slight positive correlation</a:t>
            </a:r>
          </a:p>
          <a:p>
            <a:pPr marL="285750" indent="-285750">
              <a:lnSpc>
                <a:spcPct val="150000"/>
              </a:lnSpc>
              <a:buFont typeface="Arial" panose="020B0604020202020204" pitchFamily="34" charset="0"/>
              <a:buChar char="•"/>
              <a:tabLst>
                <a:tab pos="1885950" algn="l"/>
              </a:tabLst>
            </a:pPr>
            <a:r>
              <a:rPr lang="en-US" sz="1200" b="1" dirty="0"/>
              <a:t>Purchases &amp; CR	: Slight positive correlation</a:t>
            </a:r>
          </a:p>
          <a:p>
            <a:pPr marL="285750" indent="-285750">
              <a:lnSpc>
                <a:spcPct val="150000"/>
              </a:lnSpc>
              <a:buFont typeface="Arial" panose="020B0604020202020204" pitchFamily="34" charset="0"/>
              <a:buChar char="•"/>
              <a:tabLst>
                <a:tab pos="1885950" algn="l"/>
              </a:tabLst>
            </a:pPr>
            <a:r>
              <a:rPr lang="en-US" sz="1200" dirty="0" err="1"/>
              <a:t>Member_Period</a:t>
            </a:r>
            <a:r>
              <a:rPr lang="en-US" sz="1200" dirty="0"/>
              <a:t> &amp; CR	: No correlation</a:t>
            </a:r>
          </a:p>
          <a:p>
            <a:pPr marL="285750" indent="-285750">
              <a:lnSpc>
                <a:spcPct val="150000"/>
              </a:lnSpc>
              <a:buFont typeface="Arial" panose="020B0604020202020204" pitchFamily="34" charset="0"/>
              <a:buChar char="•"/>
              <a:tabLst>
                <a:tab pos="1885950" algn="l"/>
              </a:tabLst>
            </a:pPr>
            <a:r>
              <a:rPr lang="en-US" sz="1200" b="1" dirty="0"/>
              <a:t>AcceptedCmp5	: Positive correlation</a:t>
            </a:r>
          </a:p>
        </p:txBody>
      </p:sp>
      <p:sp>
        <p:nvSpPr>
          <p:cNvPr id="5" name="Rectangle 4">
            <a:extLst>
              <a:ext uri="{FF2B5EF4-FFF2-40B4-BE49-F238E27FC236}">
                <a16:creationId xmlns:a16="http://schemas.microsoft.com/office/drawing/2014/main" id="{41E7AF6A-A8D0-525D-664D-A56DC9DDFB6D}"/>
              </a:ext>
            </a:extLst>
          </p:cNvPr>
          <p:cNvSpPr/>
          <p:nvPr/>
        </p:nvSpPr>
        <p:spPr>
          <a:xfrm>
            <a:off x="930826" y="1467421"/>
            <a:ext cx="3416682" cy="58587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4BEE0877-E257-95D9-E7D6-D1A384B8ECEB}"/>
              </a:ext>
            </a:extLst>
          </p:cNvPr>
          <p:cNvSpPr/>
          <p:nvPr/>
        </p:nvSpPr>
        <p:spPr>
          <a:xfrm>
            <a:off x="930826" y="1467420"/>
            <a:ext cx="585873" cy="3498811"/>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Google Shape;168;p32">
            <a:extLst>
              <a:ext uri="{FF2B5EF4-FFF2-40B4-BE49-F238E27FC236}">
                <a16:creationId xmlns:a16="http://schemas.microsoft.com/office/drawing/2014/main" id="{A57CADE4-9A58-49F4-F14B-C7F6FC0A30C2}"/>
              </a:ext>
            </a:extLst>
          </p:cNvPr>
          <p:cNvSpPr txBox="1"/>
          <p:nvPr/>
        </p:nvSpPr>
        <p:spPr>
          <a:xfrm>
            <a:off x="4694325" y="4887684"/>
            <a:ext cx="4488000" cy="307746"/>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dirty="0">
                <a:ln>
                  <a:noFill/>
                </a:ln>
                <a:solidFill>
                  <a:srgbClr val="000000"/>
                </a:solidFill>
                <a:effectLst/>
                <a:uLnTx/>
                <a:uFillTx/>
                <a:latin typeface="Arial"/>
                <a:cs typeface="Arial"/>
                <a:sym typeface="Arial"/>
              </a:rPr>
              <a:t>Please check this Jupyter Notebook file </a:t>
            </a:r>
            <a:r>
              <a:rPr kumimoji="0" lang="en" sz="800" b="0" i="0" u="sng" strike="noStrike" kern="0" cap="none" spc="0" normalizeH="0" baseline="0" noProof="0" dirty="0">
                <a:ln>
                  <a:noFill/>
                </a:ln>
                <a:solidFill>
                  <a:srgbClr val="0097A7"/>
                </a:solidFill>
                <a:effectLst/>
                <a:uLnTx/>
                <a:uFillTx/>
                <a:latin typeface="Arial"/>
                <a:cs typeface="Arial"/>
                <a:sym typeface="Arial"/>
                <a:hlinkClick r:id="rId4"/>
              </a:rPr>
              <a:t>here </a:t>
            </a:r>
            <a:r>
              <a:rPr kumimoji="0" lang="en" sz="800" b="0" i="0" u="none" strike="noStrike" kern="0" cap="none" spc="0" normalizeH="0" baseline="0" noProof="0" dirty="0">
                <a:ln>
                  <a:noFill/>
                </a:ln>
                <a:solidFill>
                  <a:srgbClr val="000000"/>
                </a:solidFill>
                <a:effectLst/>
                <a:uLnTx/>
                <a:uFillTx/>
                <a:latin typeface="Arial"/>
                <a:cs typeface="Arial"/>
                <a:sym typeface="Arial"/>
              </a:rPr>
              <a:t>for more details</a:t>
            </a:r>
            <a:endParaRPr kumimoji="0" sz="8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5" name="Picture 4">
            <a:extLst>
              <a:ext uri="{FF2B5EF4-FFF2-40B4-BE49-F238E27FC236}">
                <a16:creationId xmlns:a16="http://schemas.microsoft.com/office/drawing/2014/main" id="{5F580C1B-A091-E5C2-EC63-184846D6E4F8}"/>
              </a:ext>
            </a:extLst>
          </p:cNvPr>
          <p:cNvPicPr>
            <a:picLocks noChangeAspect="1"/>
          </p:cNvPicPr>
          <p:nvPr/>
        </p:nvPicPr>
        <p:blipFill>
          <a:blip r:embed="rId3"/>
          <a:stretch>
            <a:fillRect/>
          </a:stretch>
        </p:blipFill>
        <p:spPr>
          <a:xfrm>
            <a:off x="352638" y="1574120"/>
            <a:ext cx="3528740" cy="3528740"/>
          </a:xfrm>
          <a:prstGeom prst="rect">
            <a:avLst/>
          </a:prstGeom>
        </p:spPr>
      </p:pic>
      <p:sp>
        <p:nvSpPr>
          <p:cNvPr id="167" name="Google Shape;167;p32"/>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Exploratory Data Analysis</a:t>
            </a:r>
            <a:endParaRPr b="1" i="1"/>
          </a:p>
        </p:txBody>
      </p:sp>
      <p:sp>
        <p:nvSpPr>
          <p:cNvPr id="169" name="Google Shape;169;p32"/>
          <p:cNvSpPr txBox="1">
            <a:spLocks noGrp="1"/>
          </p:cNvSpPr>
          <p:nvPr>
            <p:ph type="body" idx="1"/>
          </p:nvPr>
        </p:nvSpPr>
        <p:spPr>
          <a:xfrm>
            <a:off x="0" y="560524"/>
            <a:ext cx="6240300" cy="963475"/>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chemeClr val="dk1"/>
              </a:buClr>
              <a:buSzPts val="2000"/>
              <a:buFont typeface="Wingdings" panose="05000000000000000000" pitchFamily="2" charset="2"/>
              <a:buChar char="q"/>
            </a:pPr>
            <a:r>
              <a:rPr lang="en" sz="2000" b="1" dirty="0">
                <a:solidFill>
                  <a:schemeClr val="dk1"/>
                </a:solidFill>
              </a:rPr>
              <a:t>Data Correlation</a:t>
            </a:r>
            <a:endParaRPr sz="2000" b="1" dirty="0">
              <a:solidFill>
                <a:schemeClr val="dk1"/>
              </a:solidFill>
            </a:endParaRPr>
          </a:p>
          <a:p>
            <a:pPr marL="914400" lvl="1" indent="-323850" algn="l" rtl="0">
              <a:lnSpc>
                <a:spcPct val="150000"/>
              </a:lnSpc>
              <a:spcBef>
                <a:spcPts val="0"/>
              </a:spcBef>
              <a:spcAft>
                <a:spcPts val="0"/>
              </a:spcAft>
              <a:buClr>
                <a:schemeClr val="dk1"/>
              </a:buClr>
              <a:buSzPts val="1500"/>
              <a:buChar char="○"/>
            </a:pPr>
            <a:r>
              <a:rPr lang="en" sz="1500" b="1" dirty="0">
                <a:solidFill>
                  <a:schemeClr val="dk1"/>
                </a:solidFill>
              </a:rPr>
              <a:t>Pair Plot</a:t>
            </a:r>
            <a:endParaRPr sz="1500" b="1" dirty="0">
              <a:solidFill>
                <a:schemeClr val="dk1"/>
              </a:solidFill>
            </a:endParaRPr>
          </a:p>
          <a:p>
            <a:pPr marL="0" lvl="0" indent="0" algn="l" rtl="0">
              <a:lnSpc>
                <a:spcPct val="150000"/>
              </a:lnSpc>
              <a:spcBef>
                <a:spcPts val="0"/>
              </a:spcBef>
              <a:spcAft>
                <a:spcPts val="0"/>
              </a:spcAft>
              <a:buNone/>
            </a:pPr>
            <a:endParaRPr sz="2000" b="1" dirty="0">
              <a:solidFill>
                <a:schemeClr val="dk1"/>
              </a:solidFill>
            </a:endParaRPr>
          </a:p>
        </p:txBody>
      </p:sp>
      <p:sp>
        <p:nvSpPr>
          <p:cNvPr id="3" name="TextBox 2">
            <a:extLst>
              <a:ext uri="{FF2B5EF4-FFF2-40B4-BE49-F238E27FC236}">
                <a16:creationId xmlns:a16="http://schemas.microsoft.com/office/drawing/2014/main" id="{A8F6DADC-83B7-B473-A56A-46D7C68F382E}"/>
              </a:ext>
            </a:extLst>
          </p:cNvPr>
          <p:cNvSpPr txBox="1"/>
          <p:nvPr/>
        </p:nvSpPr>
        <p:spPr>
          <a:xfrm>
            <a:off x="4572000" y="1022225"/>
            <a:ext cx="4089550" cy="3662541"/>
          </a:xfrm>
          <a:prstGeom prst="rect">
            <a:avLst/>
          </a:prstGeom>
          <a:noFill/>
        </p:spPr>
        <p:txBody>
          <a:bodyPr wrap="square" rtlCol="0">
            <a:spAutoFit/>
          </a:bodyPr>
          <a:lstStyle/>
          <a:p>
            <a:r>
              <a:rPr lang="en-US" b="1" u="sng" dirty="0"/>
              <a:t>Insights:</a:t>
            </a:r>
          </a:p>
          <a:p>
            <a:endParaRPr lang="en-US" b="1" u="sng" dirty="0"/>
          </a:p>
          <a:p>
            <a:pPr marL="285750" indent="-285750">
              <a:buFont typeface="+mj-lt"/>
              <a:buAutoNum type="arabicPeriod"/>
              <a:tabLst>
                <a:tab pos="1703388" algn="l"/>
              </a:tabLst>
            </a:pPr>
            <a:r>
              <a:rPr lang="en-US" sz="1200" b="1" dirty="0"/>
              <a:t>Children &amp; CR</a:t>
            </a:r>
          </a:p>
          <a:p>
            <a:pPr marL="268288">
              <a:tabLst>
                <a:tab pos="1703388" algn="l"/>
              </a:tabLst>
            </a:pPr>
            <a:r>
              <a:rPr lang="en-US" sz="1200" dirty="0"/>
              <a:t>Customer who has fewer or no children tends  to have higher conversion rate</a:t>
            </a:r>
          </a:p>
          <a:p>
            <a:pPr marL="268288">
              <a:tabLst>
                <a:tab pos="1703388" algn="l"/>
              </a:tabLst>
            </a:pPr>
            <a:endParaRPr lang="en-US" sz="1200" dirty="0"/>
          </a:p>
          <a:p>
            <a:pPr marL="285750" indent="-285750">
              <a:buFont typeface="+mj-lt"/>
              <a:buAutoNum type="arabicPeriod" startAt="2"/>
              <a:tabLst>
                <a:tab pos="1703388" algn="l"/>
              </a:tabLst>
            </a:pPr>
            <a:r>
              <a:rPr lang="en-US" sz="1200" b="1" dirty="0" err="1"/>
              <a:t>Total_Spend</a:t>
            </a:r>
            <a:r>
              <a:rPr lang="en-US" sz="1200" b="1" dirty="0"/>
              <a:t> &amp; CR</a:t>
            </a:r>
          </a:p>
          <a:p>
            <a:pPr marL="268288">
              <a:tabLst>
                <a:tab pos="1703388" algn="l"/>
              </a:tabLst>
            </a:pPr>
            <a:r>
              <a:rPr lang="en-US" sz="1200" dirty="0"/>
              <a:t>Customers who spends more on the platform tends to have higher conversion rate</a:t>
            </a:r>
          </a:p>
          <a:p>
            <a:pPr marL="268288">
              <a:tabLst>
                <a:tab pos="1703388" algn="l"/>
              </a:tabLst>
            </a:pPr>
            <a:endParaRPr lang="en-US" sz="1200" dirty="0"/>
          </a:p>
          <a:p>
            <a:pPr marL="285750" indent="-285750">
              <a:buFont typeface="+mj-lt"/>
              <a:buAutoNum type="arabicPeriod" startAt="3"/>
              <a:tabLst>
                <a:tab pos="1703388" algn="l"/>
              </a:tabLst>
            </a:pPr>
            <a:r>
              <a:rPr lang="en-US" sz="1200" b="1" dirty="0"/>
              <a:t>Purchases &amp; CR</a:t>
            </a:r>
          </a:p>
          <a:p>
            <a:pPr marL="268288">
              <a:tabLst>
                <a:tab pos="1703388" algn="l"/>
              </a:tabLst>
            </a:pPr>
            <a:r>
              <a:rPr lang="en-US" sz="1200" dirty="0"/>
              <a:t>Customer who make more purchase tends to have higher conversion rate</a:t>
            </a:r>
          </a:p>
          <a:p>
            <a:pPr marL="268288">
              <a:tabLst>
                <a:tab pos="1703388" algn="l"/>
              </a:tabLst>
            </a:pPr>
            <a:endParaRPr lang="en-US" sz="1200" dirty="0"/>
          </a:p>
          <a:p>
            <a:pPr marL="285750" indent="-285750">
              <a:buFont typeface="+mj-lt"/>
              <a:buAutoNum type="arabicPeriod" startAt="4"/>
              <a:tabLst>
                <a:tab pos="1703388" algn="l"/>
              </a:tabLst>
            </a:pPr>
            <a:r>
              <a:rPr lang="en-US" sz="1200" b="1" dirty="0"/>
              <a:t>AcceptedCmp5 &amp; CR</a:t>
            </a:r>
          </a:p>
          <a:p>
            <a:pPr marL="268288" algn="just">
              <a:tabLst>
                <a:tab pos="1703388" algn="l"/>
              </a:tabLst>
            </a:pPr>
            <a:r>
              <a:rPr lang="en-US" sz="1200" dirty="0"/>
              <a:t>Although quite strong positive correlation based on heatmap, correlation is unclear in the pair plot. Possibly due to high discrepancies between 1 &amp; 0 on AcceptedCmp5</a:t>
            </a:r>
          </a:p>
        </p:txBody>
      </p:sp>
      <p:sp>
        <p:nvSpPr>
          <p:cNvPr id="4" name="Rectangle 3">
            <a:extLst>
              <a:ext uri="{FF2B5EF4-FFF2-40B4-BE49-F238E27FC236}">
                <a16:creationId xmlns:a16="http://schemas.microsoft.com/office/drawing/2014/main" id="{98371855-417C-61E4-DE1D-957A8D630851}"/>
              </a:ext>
            </a:extLst>
          </p:cNvPr>
          <p:cNvSpPr/>
          <p:nvPr/>
        </p:nvSpPr>
        <p:spPr>
          <a:xfrm>
            <a:off x="1056217" y="1442085"/>
            <a:ext cx="566738" cy="701676"/>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6">
            <a:extLst>
              <a:ext uri="{FF2B5EF4-FFF2-40B4-BE49-F238E27FC236}">
                <a16:creationId xmlns:a16="http://schemas.microsoft.com/office/drawing/2014/main" id="{32022286-43C8-402B-3552-228DC9BBAA8B}"/>
              </a:ext>
            </a:extLst>
          </p:cNvPr>
          <p:cNvSpPr/>
          <p:nvPr/>
        </p:nvSpPr>
        <p:spPr>
          <a:xfrm>
            <a:off x="1622955" y="1442085"/>
            <a:ext cx="566738" cy="701676"/>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Rectangle 7">
            <a:extLst>
              <a:ext uri="{FF2B5EF4-FFF2-40B4-BE49-F238E27FC236}">
                <a16:creationId xmlns:a16="http://schemas.microsoft.com/office/drawing/2014/main" id="{CA846DF3-D1D7-2C0B-7E07-6DCE905DDA86}"/>
              </a:ext>
            </a:extLst>
          </p:cNvPr>
          <p:cNvSpPr/>
          <p:nvPr/>
        </p:nvSpPr>
        <p:spPr>
          <a:xfrm>
            <a:off x="2192808" y="1442085"/>
            <a:ext cx="566738" cy="701676"/>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Rectangle 8">
            <a:extLst>
              <a:ext uri="{FF2B5EF4-FFF2-40B4-BE49-F238E27FC236}">
                <a16:creationId xmlns:a16="http://schemas.microsoft.com/office/drawing/2014/main" id="{2105F5ED-115B-A29E-65D9-040BE6A06708}"/>
              </a:ext>
            </a:extLst>
          </p:cNvPr>
          <p:cNvSpPr/>
          <p:nvPr/>
        </p:nvSpPr>
        <p:spPr>
          <a:xfrm>
            <a:off x="2586566" y="1442085"/>
            <a:ext cx="172979" cy="147638"/>
          </a:xfrm>
          <a:prstGeom prst="rect">
            <a:avLst/>
          </a:prstGeom>
          <a:solidFill>
            <a:srgbClr val="C00000"/>
          </a:solid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t>3</a:t>
            </a:r>
            <a:endParaRPr lang="en-ID" sz="1050" b="1" dirty="0"/>
          </a:p>
        </p:txBody>
      </p:sp>
      <p:sp>
        <p:nvSpPr>
          <p:cNvPr id="10" name="Rectangle 9">
            <a:extLst>
              <a:ext uri="{FF2B5EF4-FFF2-40B4-BE49-F238E27FC236}">
                <a16:creationId xmlns:a16="http://schemas.microsoft.com/office/drawing/2014/main" id="{303CC2E7-EE05-6356-E995-752B7D4F4369}"/>
              </a:ext>
            </a:extLst>
          </p:cNvPr>
          <p:cNvSpPr/>
          <p:nvPr/>
        </p:nvSpPr>
        <p:spPr>
          <a:xfrm>
            <a:off x="2016713" y="1442085"/>
            <a:ext cx="172979" cy="147638"/>
          </a:xfrm>
          <a:prstGeom prst="rect">
            <a:avLst/>
          </a:prstGeom>
          <a:solidFill>
            <a:srgbClr val="C00000"/>
          </a:solid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t>2</a:t>
            </a:r>
            <a:endParaRPr lang="en-ID" sz="1050" b="1" dirty="0"/>
          </a:p>
        </p:txBody>
      </p:sp>
      <p:sp>
        <p:nvSpPr>
          <p:cNvPr id="11" name="Rectangle 10">
            <a:extLst>
              <a:ext uri="{FF2B5EF4-FFF2-40B4-BE49-F238E27FC236}">
                <a16:creationId xmlns:a16="http://schemas.microsoft.com/office/drawing/2014/main" id="{C8744358-4FB1-06F1-6A1C-C3AB13B6ADFC}"/>
              </a:ext>
            </a:extLst>
          </p:cNvPr>
          <p:cNvSpPr/>
          <p:nvPr/>
        </p:nvSpPr>
        <p:spPr>
          <a:xfrm>
            <a:off x="1446859" y="1442085"/>
            <a:ext cx="172979" cy="147638"/>
          </a:xfrm>
          <a:prstGeom prst="rect">
            <a:avLst/>
          </a:prstGeom>
          <a:solidFill>
            <a:srgbClr val="C00000"/>
          </a:solid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t>1</a:t>
            </a:r>
            <a:endParaRPr lang="en-ID" sz="1050" b="1" dirty="0"/>
          </a:p>
        </p:txBody>
      </p:sp>
      <p:sp>
        <p:nvSpPr>
          <p:cNvPr id="17" name="Rectangle 16">
            <a:extLst>
              <a:ext uri="{FF2B5EF4-FFF2-40B4-BE49-F238E27FC236}">
                <a16:creationId xmlns:a16="http://schemas.microsoft.com/office/drawing/2014/main" id="{E906F863-EC11-4758-287C-5E9735990EA8}"/>
              </a:ext>
            </a:extLst>
          </p:cNvPr>
          <p:cNvSpPr/>
          <p:nvPr/>
        </p:nvSpPr>
        <p:spPr>
          <a:xfrm>
            <a:off x="3314641" y="1442085"/>
            <a:ext cx="566738" cy="701676"/>
          </a:xfrm>
          <a:prstGeom prst="rect">
            <a:avLst/>
          </a:prstGeom>
          <a:no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 name="Rectangle 17">
            <a:extLst>
              <a:ext uri="{FF2B5EF4-FFF2-40B4-BE49-F238E27FC236}">
                <a16:creationId xmlns:a16="http://schemas.microsoft.com/office/drawing/2014/main" id="{644579B7-6B91-72CE-7372-C7EEEAE60879}"/>
              </a:ext>
            </a:extLst>
          </p:cNvPr>
          <p:cNvSpPr/>
          <p:nvPr/>
        </p:nvSpPr>
        <p:spPr>
          <a:xfrm>
            <a:off x="3708399" y="1442085"/>
            <a:ext cx="172979" cy="147638"/>
          </a:xfrm>
          <a:prstGeom prst="rect">
            <a:avLst/>
          </a:prstGeom>
          <a:solidFill>
            <a:srgbClr val="C00000"/>
          </a:solidFill>
          <a:ln w="127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b="1" dirty="0"/>
              <a:t>4</a:t>
            </a:r>
            <a:endParaRPr lang="en-ID" sz="1050" b="1" dirty="0"/>
          </a:p>
        </p:txBody>
      </p:sp>
      <p:sp>
        <p:nvSpPr>
          <p:cNvPr id="19" name="Google Shape;168;p32">
            <a:extLst>
              <a:ext uri="{FF2B5EF4-FFF2-40B4-BE49-F238E27FC236}">
                <a16:creationId xmlns:a16="http://schemas.microsoft.com/office/drawing/2014/main" id="{67A7A1B2-A064-F432-0ECB-55DDAD37EB8A}"/>
              </a:ext>
            </a:extLst>
          </p:cNvPr>
          <p:cNvSpPr txBox="1"/>
          <p:nvPr/>
        </p:nvSpPr>
        <p:spPr>
          <a:xfrm>
            <a:off x="4694325" y="4887684"/>
            <a:ext cx="4488000" cy="307746"/>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dirty="0">
                <a:ln>
                  <a:noFill/>
                </a:ln>
                <a:solidFill>
                  <a:srgbClr val="000000"/>
                </a:solidFill>
                <a:effectLst/>
                <a:uLnTx/>
                <a:uFillTx/>
                <a:latin typeface="Arial"/>
                <a:cs typeface="Arial"/>
                <a:sym typeface="Arial"/>
              </a:rPr>
              <a:t>Please check this Jupyter Notebook file </a:t>
            </a:r>
            <a:r>
              <a:rPr kumimoji="0" lang="en" sz="800" b="0" i="0" u="sng" strike="noStrike" kern="0" cap="none" spc="0" normalizeH="0" baseline="0" noProof="0" dirty="0">
                <a:ln>
                  <a:noFill/>
                </a:ln>
                <a:solidFill>
                  <a:srgbClr val="0097A7"/>
                </a:solidFill>
                <a:effectLst/>
                <a:uLnTx/>
                <a:uFillTx/>
                <a:latin typeface="Arial"/>
                <a:cs typeface="Arial"/>
                <a:sym typeface="Arial"/>
                <a:hlinkClick r:id="rId4"/>
              </a:rPr>
              <a:t>here </a:t>
            </a:r>
            <a:r>
              <a:rPr kumimoji="0" lang="en" sz="800" b="0" i="0" u="none" strike="noStrike" kern="0" cap="none" spc="0" normalizeH="0" baseline="0" noProof="0" dirty="0">
                <a:ln>
                  <a:noFill/>
                </a:ln>
                <a:solidFill>
                  <a:srgbClr val="000000"/>
                </a:solidFill>
                <a:effectLst/>
                <a:uLnTx/>
                <a:uFillTx/>
                <a:latin typeface="Arial"/>
                <a:cs typeface="Arial"/>
                <a:sym typeface="Arial"/>
              </a:rPr>
              <a:t>for more details</a:t>
            </a:r>
            <a:endParaRPr kumimoji="0" sz="8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55631BBD-C210-A330-B39F-BF7BEF2DA38E}"/>
            </a:ext>
          </a:extLst>
        </p:cNvPr>
        <p:cNvGrpSpPr/>
        <p:nvPr/>
      </p:nvGrpSpPr>
      <p:grpSpPr>
        <a:xfrm>
          <a:off x="0" y="0"/>
          <a:ext cx="0" cy="0"/>
          <a:chOff x="0" y="0"/>
          <a:chExt cx="0" cy="0"/>
        </a:xfrm>
      </p:grpSpPr>
      <p:sp>
        <p:nvSpPr>
          <p:cNvPr id="167" name="Google Shape;167;p32">
            <a:extLst>
              <a:ext uri="{FF2B5EF4-FFF2-40B4-BE49-F238E27FC236}">
                <a16:creationId xmlns:a16="http://schemas.microsoft.com/office/drawing/2014/main" id="{E274B167-B1FD-04B1-67F3-FDB84234502D}"/>
              </a:ext>
            </a:extLst>
          </p:cNvPr>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EDA Summary</a:t>
            </a:r>
            <a:endParaRPr b="1" i="1" dirty="0"/>
          </a:p>
        </p:txBody>
      </p:sp>
      <p:sp>
        <p:nvSpPr>
          <p:cNvPr id="6" name="Text Placeholder 5">
            <a:extLst>
              <a:ext uri="{FF2B5EF4-FFF2-40B4-BE49-F238E27FC236}">
                <a16:creationId xmlns:a16="http://schemas.microsoft.com/office/drawing/2014/main" id="{5C35C9E5-83B7-A23C-4320-6A8743E53ADA}"/>
              </a:ext>
            </a:extLst>
          </p:cNvPr>
          <p:cNvSpPr>
            <a:spLocks noGrp="1"/>
          </p:cNvSpPr>
          <p:nvPr>
            <p:ph type="body" idx="1"/>
          </p:nvPr>
        </p:nvSpPr>
        <p:spPr>
          <a:xfrm>
            <a:off x="91440" y="863550"/>
            <a:ext cx="9052560" cy="3677970"/>
          </a:xfrm>
        </p:spPr>
        <p:txBody>
          <a:bodyPr>
            <a:normAutofit/>
          </a:bodyPr>
          <a:lstStyle/>
          <a:p>
            <a:pPr>
              <a:lnSpc>
                <a:spcPct val="150000"/>
              </a:lnSpc>
              <a:buClrTx/>
              <a:buFont typeface="Wingdings" panose="05000000000000000000" pitchFamily="2" charset="2"/>
              <a:buChar char="q"/>
            </a:pPr>
            <a:r>
              <a:rPr lang="en-US" sz="1600" b="1" u="sng" dirty="0">
                <a:solidFill>
                  <a:schemeClr val="tx1"/>
                </a:solidFill>
              </a:rPr>
              <a:t>Key Takeaways:</a:t>
            </a:r>
          </a:p>
          <a:p>
            <a:pPr marL="114300" indent="0">
              <a:lnSpc>
                <a:spcPct val="150000"/>
              </a:lnSpc>
              <a:buClrTx/>
              <a:buNone/>
            </a:pPr>
            <a:endParaRPr lang="en-US" sz="1200" b="1" u="sng" dirty="0">
              <a:solidFill>
                <a:schemeClr val="tx1"/>
              </a:solidFill>
            </a:endParaRPr>
          </a:p>
          <a:p>
            <a:pPr marL="806450">
              <a:lnSpc>
                <a:spcPct val="150000"/>
              </a:lnSpc>
              <a:buClrTx/>
              <a:buFont typeface="+mj-lt"/>
              <a:buAutoNum type="arabicPeriod"/>
            </a:pPr>
            <a:r>
              <a:rPr lang="en-US" sz="1600" dirty="0">
                <a:solidFill>
                  <a:schemeClr val="tx1"/>
                </a:solidFill>
              </a:rPr>
              <a:t>Current average conversion rate of the marketing campaign is ±4%</a:t>
            </a:r>
          </a:p>
          <a:p>
            <a:pPr marL="806450">
              <a:lnSpc>
                <a:spcPct val="150000"/>
              </a:lnSpc>
              <a:buClrTx/>
              <a:buFont typeface="+mj-lt"/>
              <a:buAutoNum type="arabicPeriod"/>
            </a:pPr>
            <a:r>
              <a:rPr lang="en-US" sz="1600" dirty="0">
                <a:solidFill>
                  <a:schemeClr val="tx1"/>
                </a:solidFill>
              </a:rPr>
              <a:t>Age almost have no correlation with conversion rate</a:t>
            </a:r>
          </a:p>
          <a:p>
            <a:pPr marL="806450">
              <a:lnSpc>
                <a:spcPct val="150000"/>
              </a:lnSpc>
              <a:buClrTx/>
              <a:buFont typeface="+mj-lt"/>
              <a:buAutoNum type="arabicPeriod"/>
            </a:pPr>
            <a:r>
              <a:rPr lang="en-US" sz="1600" dirty="0">
                <a:solidFill>
                  <a:schemeClr val="tx1"/>
                </a:solidFill>
              </a:rPr>
              <a:t>Conversion rate are correlated with below features:</a:t>
            </a:r>
          </a:p>
          <a:p>
            <a:pPr marL="984250" lvl="1" indent="-177800">
              <a:lnSpc>
                <a:spcPct val="150000"/>
              </a:lnSpc>
              <a:buClrTx/>
              <a:tabLst>
                <a:tab pos="2419350" algn="l"/>
              </a:tabLst>
            </a:pPr>
            <a:r>
              <a:rPr lang="en-US" sz="1600" dirty="0">
                <a:solidFill>
                  <a:schemeClr val="tx1"/>
                </a:solidFill>
              </a:rPr>
              <a:t>Children 	: fewer to no children tends to have higher conversion rate</a:t>
            </a:r>
          </a:p>
          <a:p>
            <a:pPr marL="984250" lvl="1" indent="-177800">
              <a:lnSpc>
                <a:spcPct val="150000"/>
              </a:lnSpc>
              <a:buClrTx/>
              <a:tabLst>
                <a:tab pos="2419350" algn="l"/>
              </a:tabLst>
            </a:pPr>
            <a:r>
              <a:rPr lang="en-US" sz="1600" dirty="0">
                <a:solidFill>
                  <a:schemeClr val="tx1"/>
                </a:solidFill>
              </a:rPr>
              <a:t>Total Spend	: higher spend tends to have higher conversion rate</a:t>
            </a:r>
          </a:p>
          <a:p>
            <a:pPr marL="984250" lvl="1" indent="-177800">
              <a:lnSpc>
                <a:spcPct val="150000"/>
              </a:lnSpc>
              <a:buClrTx/>
              <a:tabLst>
                <a:tab pos="2419350" algn="l"/>
              </a:tabLst>
            </a:pPr>
            <a:r>
              <a:rPr lang="en-US" sz="1600" dirty="0">
                <a:solidFill>
                  <a:schemeClr val="tx1"/>
                </a:solidFill>
              </a:rPr>
              <a:t>Total Purchase	: more purchase tends to have higher conversion rate</a:t>
            </a:r>
          </a:p>
          <a:p>
            <a:pPr marL="984250" lvl="1" indent="-177800">
              <a:lnSpc>
                <a:spcPct val="150000"/>
              </a:lnSpc>
              <a:buClrTx/>
              <a:tabLst>
                <a:tab pos="2419350" algn="l"/>
              </a:tabLst>
            </a:pPr>
            <a:r>
              <a:rPr lang="en-US" sz="1600" dirty="0">
                <a:solidFill>
                  <a:schemeClr val="tx1"/>
                </a:solidFill>
              </a:rPr>
              <a:t>AcceptedCmp5	: positive heatmap correlation however unclear correlation in pair plot</a:t>
            </a:r>
          </a:p>
        </p:txBody>
      </p:sp>
      <p:sp>
        <p:nvSpPr>
          <p:cNvPr id="2" name="Google Shape;168;p32">
            <a:extLst>
              <a:ext uri="{FF2B5EF4-FFF2-40B4-BE49-F238E27FC236}">
                <a16:creationId xmlns:a16="http://schemas.microsoft.com/office/drawing/2014/main" id="{BC0C4754-0CF7-DF07-2B37-F4FE46F4BFE1}"/>
              </a:ext>
            </a:extLst>
          </p:cNvPr>
          <p:cNvSpPr txBox="1"/>
          <p:nvPr/>
        </p:nvSpPr>
        <p:spPr>
          <a:xfrm>
            <a:off x="4694325" y="4887684"/>
            <a:ext cx="4488000" cy="307746"/>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dirty="0">
                <a:ln>
                  <a:noFill/>
                </a:ln>
                <a:solidFill>
                  <a:srgbClr val="000000"/>
                </a:solidFill>
                <a:effectLst/>
                <a:uLnTx/>
                <a:uFillTx/>
                <a:latin typeface="Arial"/>
                <a:cs typeface="Arial"/>
                <a:sym typeface="Arial"/>
              </a:rPr>
              <a:t>Please check this Jupyter Notebook file </a:t>
            </a:r>
            <a:r>
              <a:rPr kumimoji="0" lang="en" sz="800" b="0" i="0" u="sng" strike="noStrike" kern="0" cap="none" spc="0" normalizeH="0" baseline="0" noProof="0" dirty="0">
                <a:ln>
                  <a:noFill/>
                </a:ln>
                <a:solidFill>
                  <a:srgbClr val="0097A7"/>
                </a:solidFill>
                <a:effectLst/>
                <a:uLnTx/>
                <a:uFillTx/>
                <a:latin typeface="Arial"/>
                <a:cs typeface="Arial"/>
                <a:sym typeface="Arial"/>
                <a:hlinkClick r:id="rId3"/>
              </a:rPr>
              <a:t>here </a:t>
            </a:r>
            <a:r>
              <a:rPr kumimoji="0" lang="en" sz="800" b="0" i="0" u="none" strike="noStrike" kern="0" cap="none" spc="0" normalizeH="0" baseline="0" noProof="0" dirty="0">
                <a:ln>
                  <a:noFill/>
                </a:ln>
                <a:solidFill>
                  <a:srgbClr val="000000"/>
                </a:solidFill>
                <a:effectLst/>
                <a:uLnTx/>
                <a:uFillTx/>
                <a:latin typeface="Arial"/>
                <a:cs typeface="Arial"/>
                <a:sym typeface="Arial"/>
              </a:rPr>
              <a:t>for more details</a:t>
            </a:r>
            <a:endParaRPr kumimoji="0" sz="8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700029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B0B8BA5B-CCB5-B33C-03AD-3905D044E362}"/>
            </a:ext>
          </a:extLst>
        </p:cNvPr>
        <p:cNvGrpSpPr/>
        <p:nvPr/>
      </p:nvGrpSpPr>
      <p:grpSpPr>
        <a:xfrm>
          <a:off x="0" y="0"/>
          <a:ext cx="0" cy="0"/>
          <a:chOff x="0" y="0"/>
          <a:chExt cx="0" cy="0"/>
        </a:xfrm>
      </p:grpSpPr>
      <p:sp>
        <p:nvSpPr>
          <p:cNvPr id="107" name="Google Shape;107;p26">
            <a:extLst>
              <a:ext uri="{FF2B5EF4-FFF2-40B4-BE49-F238E27FC236}">
                <a16:creationId xmlns:a16="http://schemas.microsoft.com/office/drawing/2014/main" id="{0884C19D-2C7F-801F-348B-364D4C48A088}"/>
              </a:ext>
            </a:extLst>
          </p:cNvPr>
          <p:cNvSpPr txBox="1">
            <a:spLocks noGrp="1"/>
          </p:cNvSpPr>
          <p:nvPr>
            <p:ph type="title"/>
          </p:nvPr>
        </p:nvSpPr>
        <p:spPr>
          <a:xfrm>
            <a:off x="608850" y="1787050"/>
            <a:ext cx="7926300" cy="1569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SzPts val="990"/>
              <a:buNone/>
            </a:pPr>
            <a:r>
              <a:rPr lang="en" sz="3600" b="1" dirty="0">
                <a:solidFill>
                  <a:schemeClr val="tx1"/>
                </a:solidFill>
                <a:latin typeface="Roboto"/>
                <a:ea typeface="Roboto"/>
                <a:cs typeface="Roboto"/>
                <a:sym typeface="Roboto"/>
              </a:rPr>
              <a:t>Data Pre-Processing</a:t>
            </a:r>
            <a:endParaRPr sz="3600" b="1" dirty="0">
              <a:solidFill>
                <a:schemeClr val="tx1"/>
              </a:solidFill>
              <a:latin typeface="Roboto"/>
              <a:ea typeface="Roboto"/>
              <a:cs typeface="Roboto"/>
              <a:sym typeface="Roboto"/>
            </a:endParaRPr>
          </a:p>
        </p:txBody>
      </p:sp>
    </p:spTree>
    <p:extLst>
      <p:ext uri="{BB962C8B-B14F-4D97-AF65-F5344CB8AC3E}">
        <p14:creationId xmlns:p14="http://schemas.microsoft.com/office/powerpoint/2010/main" val="2939336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Handle Missing Value &amp; Duplicated Data</a:t>
            </a:r>
            <a:endParaRPr b="1" i="1" dirty="0"/>
          </a:p>
        </p:txBody>
      </p:sp>
      <p:sp>
        <p:nvSpPr>
          <p:cNvPr id="5" name="Google Shape;146;p29">
            <a:extLst>
              <a:ext uri="{FF2B5EF4-FFF2-40B4-BE49-F238E27FC236}">
                <a16:creationId xmlns:a16="http://schemas.microsoft.com/office/drawing/2014/main" id="{B414977A-9825-4D05-ACCF-D82F8662953E}"/>
              </a:ext>
            </a:extLst>
          </p:cNvPr>
          <p:cNvSpPr txBox="1">
            <a:spLocks/>
          </p:cNvSpPr>
          <p:nvPr/>
        </p:nvSpPr>
        <p:spPr>
          <a:xfrm>
            <a:off x="0" y="560525"/>
            <a:ext cx="624030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55600" algn="l" defTabSz="914400" rtl="0" eaLnBrk="1" fontAlgn="auto" latinLnBrk="0" hangingPunct="1">
              <a:lnSpc>
                <a:spcPct val="150000"/>
              </a:lnSpc>
              <a:spcBef>
                <a:spcPts val="0"/>
              </a:spcBef>
              <a:spcAft>
                <a:spcPts val="0"/>
              </a:spcAft>
              <a:buClr>
                <a:srgbClr val="000000"/>
              </a:buClr>
              <a:buSzPts val="2000"/>
              <a:buFont typeface="Wingdings" panose="05000000000000000000" pitchFamily="2" charset="2"/>
              <a:buChar char="q"/>
              <a:tabLst/>
              <a:defRPr/>
            </a:pPr>
            <a:r>
              <a:rPr kumimoji="0" lang="en-US" sz="2000" b="1" i="0" u="none" strike="noStrike" kern="0" cap="none" spc="0" normalizeH="0" baseline="0" noProof="0" dirty="0">
                <a:ln>
                  <a:noFill/>
                </a:ln>
                <a:solidFill>
                  <a:srgbClr val="000000"/>
                </a:solidFill>
                <a:effectLst/>
                <a:uLnTx/>
                <a:uFillTx/>
                <a:latin typeface="Arial"/>
                <a:cs typeface="Arial"/>
                <a:sym typeface="Arial"/>
              </a:rPr>
              <a:t>Handle Missing Value</a:t>
            </a:r>
          </a:p>
          <a:p>
            <a:pPr marL="0" marR="0" lvl="0" indent="0" algn="l" defTabSz="914400" rtl="0" eaLnBrk="1" fontAlgn="auto" latinLnBrk="0" hangingPunct="1">
              <a:lnSpc>
                <a:spcPct val="150000"/>
              </a:lnSpc>
              <a:spcBef>
                <a:spcPts val="0"/>
              </a:spcBef>
              <a:spcAft>
                <a:spcPts val="0"/>
              </a:spcAft>
              <a:buClr>
                <a:srgbClr val="595959"/>
              </a:buClr>
              <a:buSzPts val="1800"/>
              <a:buFont typeface="Arial"/>
              <a:buNone/>
              <a:tabLst/>
              <a:defRPr/>
            </a:pPr>
            <a:endParaRPr kumimoji="0" lang="en-US" sz="2000" b="1" i="0" u="none" strike="noStrike" kern="0" cap="none" spc="0" normalizeH="0" baseline="0" noProof="0" dirty="0">
              <a:ln>
                <a:noFill/>
              </a:ln>
              <a:solidFill>
                <a:srgbClr val="000000"/>
              </a:solidFill>
              <a:effectLst/>
              <a:uLnTx/>
              <a:uFillTx/>
              <a:latin typeface="Arial"/>
              <a:cs typeface="Arial"/>
              <a:sym typeface="Arial"/>
            </a:endParaRPr>
          </a:p>
        </p:txBody>
      </p:sp>
      <p:sp>
        <p:nvSpPr>
          <p:cNvPr id="6" name="Google Shape;146;p29">
            <a:extLst>
              <a:ext uri="{FF2B5EF4-FFF2-40B4-BE49-F238E27FC236}">
                <a16:creationId xmlns:a16="http://schemas.microsoft.com/office/drawing/2014/main" id="{373D71EB-680F-4662-8D0E-4078ECF0E950}"/>
              </a:ext>
            </a:extLst>
          </p:cNvPr>
          <p:cNvSpPr txBox="1">
            <a:spLocks/>
          </p:cNvSpPr>
          <p:nvPr/>
        </p:nvSpPr>
        <p:spPr>
          <a:xfrm>
            <a:off x="0" y="3350707"/>
            <a:ext cx="624030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55600" algn="l" defTabSz="914400" rtl="0" eaLnBrk="1" fontAlgn="auto" latinLnBrk="0" hangingPunct="1">
              <a:lnSpc>
                <a:spcPct val="150000"/>
              </a:lnSpc>
              <a:spcBef>
                <a:spcPts val="0"/>
              </a:spcBef>
              <a:spcAft>
                <a:spcPts val="0"/>
              </a:spcAft>
              <a:buClr>
                <a:srgbClr val="000000"/>
              </a:buClr>
              <a:buSzPts val="2000"/>
              <a:buFont typeface="Wingdings" panose="05000000000000000000" pitchFamily="2" charset="2"/>
              <a:buChar char="q"/>
              <a:tabLst/>
              <a:defRPr/>
            </a:pPr>
            <a:r>
              <a:rPr kumimoji="0" lang="en-US" sz="2000" b="1" i="0" u="none" strike="noStrike" kern="0" cap="none" spc="0" normalizeH="0" baseline="0" noProof="0" dirty="0">
                <a:ln>
                  <a:noFill/>
                </a:ln>
                <a:solidFill>
                  <a:srgbClr val="000000"/>
                </a:solidFill>
                <a:effectLst/>
                <a:uLnTx/>
                <a:uFillTx/>
                <a:latin typeface="Arial"/>
                <a:cs typeface="Arial"/>
                <a:sym typeface="Arial"/>
              </a:rPr>
              <a:t>Handle Duplicated Data</a:t>
            </a:r>
          </a:p>
          <a:p>
            <a:pPr marL="0" marR="0" lvl="0" indent="0" algn="l" defTabSz="914400" rtl="0" eaLnBrk="1" fontAlgn="auto" latinLnBrk="0" hangingPunct="1">
              <a:lnSpc>
                <a:spcPct val="150000"/>
              </a:lnSpc>
              <a:spcBef>
                <a:spcPts val="0"/>
              </a:spcBef>
              <a:spcAft>
                <a:spcPts val="0"/>
              </a:spcAft>
              <a:buClr>
                <a:srgbClr val="595959"/>
              </a:buClr>
              <a:buSzPts val="1800"/>
              <a:buFont typeface="Arial"/>
              <a:buNone/>
              <a:tabLst/>
              <a:defRPr/>
            </a:pPr>
            <a:endParaRPr kumimoji="0" lang="en-US" sz="2000" b="1" i="0" u="none" strike="noStrike" kern="0" cap="none" spc="0" normalizeH="0" baseline="0" noProof="0" dirty="0">
              <a:ln>
                <a:noFill/>
              </a:ln>
              <a:solidFill>
                <a:srgbClr val="000000"/>
              </a:solidFill>
              <a:effectLst/>
              <a:uLnTx/>
              <a:uFillTx/>
              <a:latin typeface="Arial"/>
              <a:cs typeface="Arial"/>
              <a:sym typeface="Arial"/>
            </a:endParaRPr>
          </a:p>
        </p:txBody>
      </p:sp>
      <p:sp>
        <p:nvSpPr>
          <p:cNvPr id="7" name="Google Shape;114;p27">
            <a:extLst>
              <a:ext uri="{FF2B5EF4-FFF2-40B4-BE49-F238E27FC236}">
                <a16:creationId xmlns:a16="http://schemas.microsoft.com/office/drawing/2014/main" id="{B1B51CC5-387A-4D35-8711-477556AC3794}"/>
              </a:ext>
            </a:extLst>
          </p:cNvPr>
          <p:cNvSpPr txBox="1">
            <a:spLocks/>
          </p:cNvSpPr>
          <p:nvPr/>
        </p:nvSpPr>
        <p:spPr>
          <a:xfrm>
            <a:off x="0" y="1269960"/>
            <a:ext cx="8825023" cy="20807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3693" algn="l" defTabSz="914400" rtl="0" eaLnBrk="1" fontAlgn="auto" latinLnBrk="0" hangingPunct="1">
              <a:lnSpc>
                <a:spcPct val="150000"/>
              </a:lnSpc>
              <a:spcBef>
                <a:spcPts val="0"/>
              </a:spcBef>
              <a:spcAft>
                <a:spcPts val="0"/>
              </a:spcAft>
              <a:buClr>
                <a:srgbClr val="000000"/>
              </a:buClr>
              <a:buSzPts val="1813"/>
              <a:buFont typeface="Arial"/>
              <a:buChar char="●"/>
              <a:tabLst/>
              <a:defRPr/>
            </a:pPr>
            <a:r>
              <a:rPr kumimoji="0" lang="en-US" sz="1812" b="0" i="0" u="none" strike="noStrike" kern="0" cap="none" spc="0" normalizeH="0" baseline="0" noProof="0" dirty="0">
                <a:ln>
                  <a:noFill/>
                </a:ln>
                <a:solidFill>
                  <a:srgbClr val="000000"/>
                </a:solidFill>
                <a:effectLst/>
                <a:uLnTx/>
                <a:uFillTx/>
                <a:latin typeface="Arial"/>
                <a:cs typeface="Arial"/>
                <a:sym typeface="Arial"/>
              </a:rPr>
              <a:t>Based on the analysis, there is a missing value on below fields:</a:t>
            </a:r>
          </a:p>
          <a:p>
            <a:pPr marL="914400" marR="0" lvl="1" indent="-343693" algn="l" defTabSz="914400" rtl="0" eaLnBrk="1" fontAlgn="auto" latinLnBrk="0" hangingPunct="1">
              <a:lnSpc>
                <a:spcPct val="150000"/>
              </a:lnSpc>
              <a:spcBef>
                <a:spcPts val="0"/>
              </a:spcBef>
              <a:spcAft>
                <a:spcPts val="0"/>
              </a:spcAft>
              <a:buClr>
                <a:srgbClr val="000000"/>
              </a:buClr>
              <a:buSzPts val="1813"/>
              <a:buFont typeface="Arial"/>
              <a:buChar char="○"/>
              <a:tabLst>
                <a:tab pos="1604963" algn="l"/>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Income	: 24</a:t>
            </a:r>
          </a:p>
          <a:p>
            <a:pPr marL="914400" marR="0" lvl="1" indent="-343693" algn="l" defTabSz="914400" rtl="0" eaLnBrk="1" fontAlgn="auto" latinLnBrk="0" hangingPunct="1">
              <a:lnSpc>
                <a:spcPct val="150000"/>
              </a:lnSpc>
              <a:spcBef>
                <a:spcPts val="0"/>
              </a:spcBef>
              <a:spcAft>
                <a:spcPts val="0"/>
              </a:spcAft>
              <a:buClr>
                <a:srgbClr val="000000"/>
              </a:buClr>
              <a:buSzPts val="1813"/>
              <a:buFont typeface="Arial"/>
              <a:buChar char="○"/>
              <a:tabLst>
                <a:tab pos="1604963" algn="l"/>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CR	: 11 </a:t>
            </a:r>
          </a:p>
          <a:p>
            <a:pPr marL="457200" marR="0" lvl="0" indent="-343693" algn="l" defTabSz="914400" rtl="0" eaLnBrk="1" fontAlgn="auto" latinLnBrk="0" hangingPunct="1">
              <a:lnSpc>
                <a:spcPct val="150000"/>
              </a:lnSpc>
              <a:spcBef>
                <a:spcPts val="0"/>
              </a:spcBef>
              <a:spcAft>
                <a:spcPts val="0"/>
              </a:spcAft>
              <a:buClr>
                <a:srgbClr val="000000"/>
              </a:buClr>
              <a:buSzPts val="1813"/>
              <a:buFont typeface="Arial"/>
              <a:buChar char="●"/>
              <a:tabLst/>
              <a:defRPr/>
            </a:pPr>
            <a:r>
              <a:rPr kumimoji="0" lang="en-US" sz="1812" b="0" i="0" u="none" strike="noStrike" kern="0" cap="none" spc="0" normalizeH="0" baseline="0" noProof="0" dirty="0">
                <a:ln>
                  <a:noFill/>
                </a:ln>
                <a:solidFill>
                  <a:srgbClr val="000000"/>
                </a:solidFill>
                <a:effectLst/>
                <a:uLnTx/>
                <a:uFillTx/>
                <a:latin typeface="Arial"/>
                <a:cs typeface="Arial"/>
                <a:sym typeface="Arial"/>
              </a:rPr>
              <a:t>Since relatively small compared to the total data, these missing value will be removed from the dataset</a:t>
            </a:r>
          </a:p>
        </p:txBody>
      </p:sp>
      <p:grpSp>
        <p:nvGrpSpPr>
          <p:cNvPr id="8" name="Group 7">
            <a:extLst>
              <a:ext uri="{FF2B5EF4-FFF2-40B4-BE49-F238E27FC236}">
                <a16:creationId xmlns:a16="http://schemas.microsoft.com/office/drawing/2014/main" id="{AAC3C3EF-41F3-4089-BAFB-C0D683D2C4A0}"/>
              </a:ext>
            </a:extLst>
          </p:cNvPr>
          <p:cNvGrpSpPr/>
          <p:nvPr/>
        </p:nvGrpSpPr>
        <p:grpSpPr>
          <a:xfrm>
            <a:off x="9434270" y="2363316"/>
            <a:ext cx="1410939" cy="461700"/>
            <a:chOff x="1800093" y="1948870"/>
            <a:chExt cx="1886213" cy="636972"/>
          </a:xfrm>
        </p:grpSpPr>
        <p:pic>
          <p:nvPicPr>
            <p:cNvPr id="3" name="Picture 2">
              <a:extLst>
                <a:ext uri="{FF2B5EF4-FFF2-40B4-BE49-F238E27FC236}">
                  <a16:creationId xmlns:a16="http://schemas.microsoft.com/office/drawing/2014/main" id="{AFF1E94F-BB20-4B7D-9E66-11B7F7789FD4}"/>
                </a:ext>
              </a:extLst>
            </p:cNvPr>
            <p:cNvPicPr>
              <a:picLocks noChangeAspect="1"/>
            </p:cNvPicPr>
            <p:nvPr/>
          </p:nvPicPr>
          <p:blipFill>
            <a:blip r:embed="rId3"/>
            <a:stretch>
              <a:fillRect/>
            </a:stretch>
          </p:blipFill>
          <p:spPr>
            <a:xfrm>
              <a:off x="1800093" y="1948870"/>
              <a:ext cx="1886213" cy="333422"/>
            </a:xfrm>
            <a:prstGeom prst="rect">
              <a:avLst/>
            </a:prstGeom>
          </p:spPr>
        </p:pic>
        <p:pic>
          <p:nvPicPr>
            <p:cNvPr id="4" name="Picture 3">
              <a:extLst>
                <a:ext uri="{FF2B5EF4-FFF2-40B4-BE49-F238E27FC236}">
                  <a16:creationId xmlns:a16="http://schemas.microsoft.com/office/drawing/2014/main" id="{4FD1343E-2257-4F4D-922C-66ECC015E326}"/>
                </a:ext>
              </a:extLst>
            </p:cNvPr>
            <p:cNvPicPr>
              <a:picLocks noChangeAspect="1"/>
            </p:cNvPicPr>
            <p:nvPr/>
          </p:nvPicPr>
          <p:blipFill>
            <a:blip r:embed="rId4"/>
            <a:stretch>
              <a:fillRect/>
            </a:stretch>
          </p:blipFill>
          <p:spPr>
            <a:xfrm>
              <a:off x="1800093" y="2274617"/>
              <a:ext cx="1886213" cy="311225"/>
            </a:xfrm>
            <a:prstGeom prst="rect">
              <a:avLst/>
            </a:prstGeom>
          </p:spPr>
        </p:pic>
      </p:grpSp>
      <p:sp>
        <p:nvSpPr>
          <p:cNvPr id="11" name="Google Shape;114;p27">
            <a:extLst>
              <a:ext uri="{FF2B5EF4-FFF2-40B4-BE49-F238E27FC236}">
                <a16:creationId xmlns:a16="http://schemas.microsoft.com/office/drawing/2014/main" id="{EDF7A031-B474-4EC7-B03A-5FF050C33879}"/>
              </a:ext>
            </a:extLst>
          </p:cNvPr>
          <p:cNvSpPr txBox="1">
            <a:spLocks/>
          </p:cNvSpPr>
          <p:nvPr/>
        </p:nvSpPr>
        <p:spPr>
          <a:xfrm>
            <a:off x="0" y="3846405"/>
            <a:ext cx="8825023" cy="7124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3693" algn="l" defTabSz="914400" rtl="0" eaLnBrk="1" fontAlgn="auto" latinLnBrk="0" hangingPunct="1">
              <a:lnSpc>
                <a:spcPct val="150000"/>
              </a:lnSpc>
              <a:spcBef>
                <a:spcPts val="0"/>
              </a:spcBef>
              <a:spcAft>
                <a:spcPts val="0"/>
              </a:spcAft>
              <a:buClr>
                <a:srgbClr val="000000"/>
              </a:buClr>
              <a:buSzPts val="1813"/>
              <a:buFont typeface="Arial"/>
              <a:buChar char="●"/>
              <a:tabLst/>
              <a:defRPr/>
            </a:pPr>
            <a:r>
              <a:rPr kumimoji="0" lang="en-US" sz="1812" b="0" i="0" u="none" strike="noStrike" kern="0" cap="none" spc="0" normalizeH="0" baseline="0" noProof="0" dirty="0">
                <a:ln>
                  <a:noFill/>
                </a:ln>
                <a:solidFill>
                  <a:srgbClr val="000000"/>
                </a:solidFill>
                <a:effectLst/>
                <a:uLnTx/>
                <a:uFillTx/>
                <a:latin typeface="Arial"/>
                <a:cs typeface="Arial"/>
                <a:sym typeface="Arial"/>
              </a:rPr>
              <a:t>Based on the analysis, there is no duplicated data on the dataset</a:t>
            </a:r>
          </a:p>
        </p:txBody>
      </p:sp>
      <p:sp>
        <p:nvSpPr>
          <p:cNvPr id="9" name="Google Shape;168;p32">
            <a:extLst>
              <a:ext uri="{FF2B5EF4-FFF2-40B4-BE49-F238E27FC236}">
                <a16:creationId xmlns:a16="http://schemas.microsoft.com/office/drawing/2014/main" id="{D2F53ED0-4369-7013-E9CA-116AC039A6D4}"/>
              </a:ext>
            </a:extLst>
          </p:cNvPr>
          <p:cNvSpPr txBox="1"/>
          <p:nvPr/>
        </p:nvSpPr>
        <p:spPr>
          <a:xfrm>
            <a:off x="4694325" y="4887684"/>
            <a:ext cx="4488000" cy="307746"/>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dirty="0">
                <a:ln>
                  <a:noFill/>
                </a:ln>
                <a:solidFill>
                  <a:srgbClr val="000000"/>
                </a:solidFill>
                <a:effectLst/>
                <a:uLnTx/>
                <a:uFillTx/>
                <a:latin typeface="Arial"/>
                <a:cs typeface="Arial"/>
                <a:sym typeface="Arial"/>
              </a:rPr>
              <a:t>Please check this Jupyter Notebook file </a:t>
            </a:r>
            <a:r>
              <a:rPr kumimoji="0" lang="en" sz="800" b="0" i="0" u="sng" strike="noStrike" kern="0" cap="none" spc="0" normalizeH="0" baseline="0" noProof="0" dirty="0">
                <a:ln>
                  <a:noFill/>
                </a:ln>
                <a:solidFill>
                  <a:srgbClr val="0097A7"/>
                </a:solidFill>
                <a:effectLst/>
                <a:uLnTx/>
                <a:uFillTx/>
                <a:latin typeface="Arial"/>
                <a:cs typeface="Arial"/>
                <a:sym typeface="Arial"/>
                <a:hlinkClick r:id="rId5"/>
              </a:rPr>
              <a:t>here </a:t>
            </a:r>
            <a:r>
              <a:rPr kumimoji="0" lang="en" sz="800" b="0" i="0" u="none" strike="noStrike" kern="0" cap="none" spc="0" normalizeH="0" baseline="0" noProof="0" dirty="0">
                <a:ln>
                  <a:noFill/>
                </a:ln>
                <a:solidFill>
                  <a:srgbClr val="000000"/>
                </a:solidFill>
                <a:effectLst/>
                <a:uLnTx/>
                <a:uFillTx/>
                <a:latin typeface="Arial"/>
                <a:cs typeface="Arial"/>
                <a:sym typeface="Arial"/>
              </a:rPr>
              <a:t>for more details</a:t>
            </a:r>
            <a:endParaRPr kumimoji="0" sz="8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Feature Encoding</a:t>
            </a:r>
            <a:endParaRPr b="1" i="1" dirty="0"/>
          </a:p>
        </p:txBody>
      </p:sp>
      <p:sp>
        <p:nvSpPr>
          <p:cNvPr id="7" name="Google Shape;114;p27">
            <a:extLst>
              <a:ext uri="{FF2B5EF4-FFF2-40B4-BE49-F238E27FC236}">
                <a16:creationId xmlns:a16="http://schemas.microsoft.com/office/drawing/2014/main" id="{B1B51CC5-387A-4D35-8711-477556AC3794}"/>
              </a:ext>
            </a:extLst>
          </p:cNvPr>
          <p:cNvSpPr txBox="1">
            <a:spLocks/>
          </p:cNvSpPr>
          <p:nvPr/>
        </p:nvSpPr>
        <p:spPr>
          <a:xfrm>
            <a:off x="0" y="584655"/>
            <a:ext cx="9144000" cy="20807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3693" algn="l" defTabSz="914400" rtl="0" eaLnBrk="1" fontAlgn="auto" latinLnBrk="0" hangingPunct="1">
              <a:lnSpc>
                <a:spcPct val="150000"/>
              </a:lnSpc>
              <a:spcBef>
                <a:spcPts val="0"/>
              </a:spcBef>
              <a:spcAft>
                <a:spcPts val="0"/>
              </a:spcAft>
              <a:buClr>
                <a:srgbClr val="000000"/>
              </a:buClr>
              <a:buSzPts val="1813"/>
              <a:buFont typeface="Arial"/>
              <a:buChar char="●"/>
              <a:tabLst/>
              <a:defRPr/>
            </a:pPr>
            <a:r>
              <a:rPr kumimoji="0" lang="en-US" sz="1812" b="0" i="0" u="none" strike="noStrike" kern="0" cap="none" spc="0" normalizeH="0" baseline="0" noProof="0" dirty="0">
                <a:ln>
                  <a:noFill/>
                </a:ln>
                <a:solidFill>
                  <a:srgbClr val="000000"/>
                </a:solidFill>
                <a:effectLst/>
                <a:uLnTx/>
                <a:uFillTx/>
                <a:latin typeface="Arial"/>
                <a:cs typeface="Arial"/>
                <a:sym typeface="Arial"/>
              </a:rPr>
              <a:t>Categorical features:</a:t>
            </a:r>
          </a:p>
          <a:p>
            <a:pPr marL="914400" marR="0" lvl="1" indent="-343693" algn="l" defTabSz="914400" rtl="0" eaLnBrk="1" fontAlgn="auto" latinLnBrk="0" hangingPunct="1">
              <a:lnSpc>
                <a:spcPct val="150000"/>
              </a:lnSpc>
              <a:spcBef>
                <a:spcPts val="0"/>
              </a:spcBef>
              <a:spcAft>
                <a:spcPts val="0"/>
              </a:spcAft>
              <a:buClr>
                <a:srgbClr val="000000"/>
              </a:buClr>
              <a:buSzPts val="1813"/>
              <a:buFont typeface="Arial"/>
              <a:buChar char="○"/>
              <a:tabLst>
                <a:tab pos="1604963" algn="l"/>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Education</a:t>
            </a:r>
          </a:p>
          <a:p>
            <a:pPr marL="914400" marR="0" lvl="1" indent="-343693" algn="l" defTabSz="914400" rtl="0" eaLnBrk="1" fontAlgn="auto" latinLnBrk="0" hangingPunct="1">
              <a:lnSpc>
                <a:spcPct val="150000"/>
              </a:lnSpc>
              <a:spcBef>
                <a:spcPts val="0"/>
              </a:spcBef>
              <a:spcAft>
                <a:spcPts val="0"/>
              </a:spcAft>
              <a:buClr>
                <a:srgbClr val="000000"/>
              </a:buClr>
              <a:buSzPts val="1813"/>
              <a:buFont typeface="Arial"/>
              <a:buChar char="○"/>
              <a:tabLst>
                <a:tab pos="1604963" algn="l"/>
              </a:tabLst>
              <a:defRPr/>
            </a:pPr>
            <a:r>
              <a:rPr kumimoji="0" lang="en-US" sz="1600" b="0" i="0" u="none" strike="noStrike" kern="0" cap="none" spc="0" normalizeH="0" baseline="0" noProof="0" dirty="0" err="1">
                <a:ln>
                  <a:noFill/>
                </a:ln>
                <a:solidFill>
                  <a:srgbClr val="000000"/>
                </a:solidFill>
                <a:effectLst/>
                <a:uLnTx/>
                <a:uFillTx/>
                <a:latin typeface="Arial"/>
                <a:cs typeface="Arial"/>
                <a:sym typeface="Arial"/>
              </a:rPr>
              <a:t>Marital_Status</a:t>
            </a:r>
            <a:endParaRPr kumimoji="0" lang="en-US" sz="1600" b="0" i="0" u="none" strike="noStrike" kern="0" cap="none" spc="0" normalizeH="0" baseline="0" noProof="0" dirty="0">
              <a:ln>
                <a:noFill/>
              </a:ln>
              <a:solidFill>
                <a:srgbClr val="000000"/>
              </a:solidFill>
              <a:effectLst/>
              <a:uLnTx/>
              <a:uFillTx/>
              <a:latin typeface="Arial"/>
              <a:cs typeface="Arial"/>
              <a:sym typeface="Arial"/>
            </a:endParaRPr>
          </a:p>
          <a:p>
            <a:pPr marL="457200" marR="0" lvl="0" indent="-343693" algn="l" defTabSz="914400" rtl="0" eaLnBrk="1" fontAlgn="auto" latinLnBrk="0" hangingPunct="1">
              <a:lnSpc>
                <a:spcPct val="150000"/>
              </a:lnSpc>
              <a:spcBef>
                <a:spcPts val="0"/>
              </a:spcBef>
              <a:spcAft>
                <a:spcPts val="0"/>
              </a:spcAft>
              <a:buClr>
                <a:srgbClr val="000000"/>
              </a:buClr>
              <a:buSzPts val="1813"/>
              <a:buFont typeface="Arial"/>
              <a:buChar char="●"/>
              <a:tabLst/>
              <a:defRPr/>
            </a:pPr>
            <a:r>
              <a:rPr kumimoji="0" lang="en-US" sz="1812" b="0" i="0" u="none" strike="noStrike" kern="0" cap="none" spc="0" normalizeH="0" baseline="0" noProof="0" dirty="0">
                <a:ln>
                  <a:noFill/>
                </a:ln>
                <a:solidFill>
                  <a:srgbClr val="000000"/>
                </a:solidFill>
                <a:effectLst/>
                <a:uLnTx/>
                <a:uFillTx/>
                <a:latin typeface="Arial"/>
                <a:cs typeface="Arial"/>
                <a:sym typeface="Arial"/>
              </a:rPr>
              <a:t>Since these features are non-ordinal, One Hot Encoding (OHE) will be applied</a:t>
            </a:r>
          </a:p>
        </p:txBody>
      </p:sp>
      <p:graphicFrame>
        <p:nvGraphicFramePr>
          <p:cNvPr id="9" name="Table 9">
            <a:extLst>
              <a:ext uri="{FF2B5EF4-FFF2-40B4-BE49-F238E27FC236}">
                <a16:creationId xmlns:a16="http://schemas.microsoft.com/office/drawing/2014/main" id="{2293B6E3-E20D-4DD5-98E6-776125811EAB}"/>
              </a:ext>
            </a:extLst>
          </p:cNvPr>
          <p:cNvGraphicFramePr>
            <a:graphicFrameLocks noGrp="1"/>
          </p:cNvGraphicFramePr>
          <p:nvPr/>
        </p:nvGraphicFramePr>
        <p:xfrm>
          <a:off x="1135054" y="2268543"/>
          <a:ext cx="1082675" cy="1097280"/>
        </p:xfrm>
        <a:graphic>
          <a:graphicData uri="http://schemas.openxmlformats.org/drawingml/2006/table">
            <a:tbl>
              <a:tblPr firstRow="1" bandRow="1">
                <a:tableStyleId>{9D7B26C5-4107-4FEC-AEDC-1716B250A1EF}</a:tableStyleId>
              </a:tblPr>
              <a:tblGrid>
                <a:gridCol w="1082675">
                  <a:extLst>
                    <a:ext uri="{9D8B030D-6E8A-4147-A177-3AD203B41FA5}">
                      <a16:colId xmlns:a16="http://schemas.microsoft.com/office/drawing/2014/main" val="1292686145"/>
                    </a:ext>
                  </a:extLst>
                </a:gridCol>
              </a:tblGrid>
              <a:tr h="46296">
                <a:tc>
                  <a:txBody>
                    <a:bodyPr/>
                    <a:lstStyle/>
                    <a:p>
                      <a:pPr algn="ctr"/>
                      <a:r>
                        <a:rPr lang="en-US" sz="1200" dirty="0"/>
                        <a:t>Education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88737319"/>
                  </a:ext>
                </a:extLst>
              </a:tr>
              <a:tr h="46296">
                <a:tc>
                  <a:txBody>
                    <a:bodyPr/>
                    <a:lstStyle/>
                    <a:p>
                      <a:pPr algn="ctr"/>
                      <a:r>
                        <a:rPr lang="en-US" sz="1200" dirty="0"/>
                        <a:t>S1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67365289"/>
                  </a:ext>
                </a:extLst>
              </a:tr>
              <a:tr h="46296">
                <a:tc>
                  <a:txBody>
                    <a:bodyPr/>
                    <a:lstStyle/>
                    <a:p>
                      <a:pPr algn="ctr"/>
                      <a:r>
                        <a:rPr kumimoji="0" lang="en-US" sz="1200" b="0" i="0" u="none" strike="noStrike" kern="0" cap="none" spc="0" normalizeH="0" baseline="0" noProof="0">
                          <a:ln>
                            <a:noFill/>
                          </a:ln>
                          <a:solidFill>
                            <a:srgbClr val="000000"/>
                          </a:solidFill>
                          <a:effectLst/>
                          <a:uLnTx/>
                          <a:uFillTx/>
                          <a:latin typeface="Arial"/>
                          <a:ea typeface="+mn-ea"/>
                          <a:cs typeface="+mn-cs"/>
                          <a:sym typeface="Arial"/>
                        </a:rPr>
                        <a:t>S1</a:t>
                      </a:r>
                      <a:endParaRPr lang="en-US" sz="12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70108321"/>
                  </a:ext>
                </a:extLst>
              </a:tr>
              <a:tr h="46296">
                <a:tc>
                  <a:txBody>
                    <a:bodyPr/>
                    <a:lstStyle/>
                    <a:p>
                      <a:pPr algn="ctr"/>
                      <a:r>
                        <a:rPr kumimoji="0" lang="en-US" sz="1200" b="0" i="0" u="none" strike="noStrike" kern="0" cap="none" spc="0" normalizeH="0" baseline="0" noProof="0" dirty="0">
                          <a:ln>
                            <a:noFill/>
                          </a:ln>
                          <a:solidFill>
                            <a:srgbClr val="000000"/>
                          </a:solidFill>
                          <a:effectLst/>
                          <a:uLnTx/>
                          <a:uFillTx/>
                          <a:latin typeface="Arial"/>
                          <a:ea typeface="+mn-ea"/>
                          <a:cs typeface="+mn-cs"/>
                          <a:sym typeface="Arial"/>
                        </a:rPr>
                        <a:t>S1</a:t>
                      </a:r>
                      <a:endParaRPr lang="en-US" sz="12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42076881"/>
                  </a:ext>
                </a:extLst>
              </a:tr>
              <a:tr h="46296">
                <a:tc>
                  <a:txBody>
                    <a:bodyPr/>
                    <a:lstStyle/>
                    <a:p>
                      <a:pPr algn="ctr"/>
                      <a:r>
                        <a:rPr kumimoji="0" lang="en-US" sz="1200" b="0" i="0" u="none" strike="noStrike" kern="0" cap="none" spc="0" normalizeH="0" baseline="0" noProof="0">
                          <a:ln>
                            <a:noFill/>
                          </a:ln>
                          <a:solidFill>
                            <a:srgbClr val="000000"/>
                          </a:solidFill>
                          <a:effectLst/>
                          <a:uLnTx/>
                          <a:uFillTx/>
                          <a:latin typeface="Arial"/>
                          <a:ea typeface="+mn-ea"/>
                          <a:cs typeface="+mn-cs"/>
                          <a:sym typeface="Arial"/>
                        </a:rPr>
                        <a:t>S1</a:t>
                      </a:r>
                      <a:endParaRPr lang="en-US" sz="12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65118572"/>
                  </a:ext>
                </a:extLst>
              </a:tr>
              <a:tr h="46296">
                <a:tc>
                  <a:txBody>
                    <a:bodyPr/>
                    <a:lstStyle/>
                    <a:p>
                      <a:pPr algn="ctr"/>
                      <a:r>
                        <a:rPr kumimoji="0" lang="en-US" sz="1200" b="0" i="0" u="none" strike="noStrike" kern="0" cap="none" spc="0" normalizeH="0" baseline="0" noProof="0" dirty="0">
                          <a:ln>
                            <a:noFill/>
                          </a:ln>
                          <a:solidFill>
                            <a:srgbClr val="000000"/>
                          </a:solidFill>
                          <a:effectLst/>
                          <a:uLnTx/>
                          <a:uFillTx/>
                          <a:latin typeface="Arial"/>
                          <a:ea typeface="+mn-ea"/>
                          <a:cs typeface="+mn-cs"/>
                          <a:sym typeface="Arial"/>
                        </a:rPr>
                        <a:t>S3</a:t>
                      </a:r>
                      <a:endParaRPr lang="en-US" sz="12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832351"/>
                  </a:ext>
                </a:extLst>
              </a:tr>
            </a:tbl>
          </a:graphicData>
        </a:graphic>
      </p:graphicFrame>
      <p:graphicFrame>
        <p:nvGraphicFramePr>
          <p:cNvPr id="12" name="Table 9">
            <a:extLst>
              <a:ext uri="{FF2B5EF4-FFF2-40B4-BE49-F238E27FC236}">
                <a16:creationId xmlns:a16="http://schemas.microsoft.com/office/drawing/2014/main" id="{5E7C449E-6542-48B0-9D5A-B9494AE75C12}"/>
              </a:ext>
            </a:extLst>
          </p:cNvPr>
          <p:cNvGraphicFramePr>
            <a:graphicFrameLocks noGrp="1"/>
          </p:cNvGraphicFramePr>
          <p:nvPr/>
        </p:nvGraphicFramePr>
        <p:xfrm>
          <a:off x="2920729" y="2256580"/>
          <a:ext cx="2101850" cy="1097280"/>
        </p:xfrm>
        <a:graphic>
          <a:graphicData uri="http://schemas.openxmlformats.org/drawingml/2006/table">
            <a:tbl>
              <a:tblPr firstRow="1" bandRow="1">
                <a:tableStyleId>{9D7B26C5-4107-4FEC-AEDC-1716B250A1EF}</a:tableStyleId>
              </a:tblPr>
              <a:tblGrid>
                <a:gridCol w="1050925">
                  <a:extLst>
                    <a:ext uri="{9D8B030D-6E8A-4147-A177-3AD203B41FA5}">
                      <a16:colId xmlns:a16="http://schemas.microsoft.com/office/drawing/2014/main" val="1292686145"/>
                    </a:ext>
                  </a:extLst>
                </a:gridCol>
                <a:gridCol w="1050925">
                  <a:extLst>
                    <a:ext uri="{9D8B030D-6E8A-4147-A177-3AD203B41FA5}">
                      <a16:colId xmlns:a16="http://schemas.microsoft.com/office/drawing/2014/main" val="2669718084"/>
                    </a:ext>
                  </a:extLst>
                </a:gridCol>
              </a:tblGrid>
              <a:tr h="0">
                <a:tc>
                  <a:txBody>
                    <a:bodyPr/>
                    <a:lstStyle/>
                    <a:p>
                      <a:pPr algn="ctr"/>
                      <a:r>
                        <a:rPr lang="en-US" sz="1200" dirty="0"/>
                        <a:t>Education_S1</a:t>
                      </a:r>
                    </a:p>
                  </a:txBody>
                  <a:tcPr marL="0" marR="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t>Education_S3</a:t>
                      </a:r>
                    </a:p>
                  </a:txBody>
                  <a:tcPr marL="0" marR="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88737319"/>
                  </a:ext>
                </a:extLst>
              </a:tr>
              <a:tr h="0">
                <a:tc>
                  <a:txBody>
                    <a:bodyPr/>
                    <a:lstStyle/>
                    <a:p>
                      <a:pPr algn="ctr"/>
                      <a:r>
                        <a:rPr lang="en-US" sz="1200" dirty="0"/>
                        <a:t>1</a:t>
                      </a:r>
                    </a:p>
                  </a:txBody>
                  <a:tcPr marL="0" marR="0" marT="0" marB="0" anchor="ctr">
                    <a:lnL w="12700" cap="flat" cmpd="sng" algn="ctr">
                      <a:solidFill>
                        <a:schemeClr val="tx1"/>
                      </a:solidFill>
                      <a:prstDash val="solid"/>
                      <a:round/>
                      <a:headEnd type="none" w="med" len="med"/>
                      <a:tailEnd type="none" w="med" len="med"/>
                    </a:lnL>
                  </a:tcPr>
                </a:tc>
                <a:tc>
                  <a:txBody>
                    <a:bodyPr/>
                    <a:lstStyle/>
                    <a:p>
                      <a:pPr algn="ctr"/>
                      <a:r>
                        <a:rPr lang="en-US" sz="1200" dirty="0"/>
                        <a:t>0</a:t>
                      </a: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67365289"/>
                  </a:ext>
                </a:extLst>
              </a:tr>
              <a:tr h="0">
                <a:tc>
                  <a:txBody>
                    <a:bodyPr/>
                    <a:lstStyle/>
                    <a:p>
                      <a:pPr algn="ctr"/>
                      <a:r>
                        <a:rPr lang="en-US" sz="1200" dirty="0"/>
                        <a:t>1</a:t>
                      </a:r>
                    </a:p>
                  </a:txBody>
                  <a:tcPr marL="0" marR="0" marT="0" marB="0" anchor="ctr">
                    <a:lnL w="12700" cap="flat" cmpd="sng" algn="ctr">
                      <a:solidFill>
                        <a:schemeClr val="tx1"/>
                      </a:solidFill>
                      <a:prstDash val="solid"/>
                      <a:round/>
                      <a:headEnd type="none" w="med" len="med"/>
                      <a:tailEnd type="none" w="med" len="med"/>
                    </a:lnL>
                  </a:tcPr>
                </a:tc>
                <a:tc>
                  <a:txBody>
                    <a:bodyPr/>
                    <a:lstStyle/>
                    <a:p>
                      <a:pPr algn="ctr"/>
                      <a:r>
                        <a:rPr lang="en-US" sz="1200" dirty="0"/>
                        <a:t>0</a:t>
                      </a: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70108321"/>
                  </a:ext>
                </a:extLst>
              </a:tr>
              <a:tr h="0">
                <a:tc>
                  <a:txBody>
                    <a:bodyPr/>
                    <a:lstStyle/>
                    <a:p>
                      <a:pPr algn="ctr"/>
                      <a:r>
                        <a:rPr lang="en-US" sz="1200" dirty="0"/>
                        <a:t>1</a:t>
                      </a:r>
                    </a:p>
                  </a:txBody>
                  <a:tcPr marL="0" marR="0" marT="0" marB="0" anchor="ctr">
                    <a:lnL w="12700" cap="flat" cmpd="sng" algn="ctr">
                      <a:solidFill>
                        <a:schemeClr val="tx1"/>
                      </a:solidFill>
                      <a:prstDash val="solid"/>
                      <a:round/>
                      <a:headEnd type="none" w="med" len="med"/>
                      <a:tailEnd type="none" w="med" len="med"/>
                    </a:lnL>
                  </a:tcPr>
                </a:tc>
                <a:tc>
                  <a:txBody>
                    <a:bodyPr/>
                    <a:lstStyle/>
                    <a:p>
                      <a:pPr algn="ctr"/>
                      <a:r>
                        <a:rPr lang="en-US" sz="1200" dirty="0"/>
                        <a:t>0</a:t>
                      </a: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42076881"/>
                  </a:ext>
                </a:extLst>
              </a:tr>
              <a:tr h="0">
                <a:tc>
                  <a:txBody>
                    <a:bodyPr/>
                    <a:lstStyle/>
                    <a:p>
                      <a:pPr algn="ctr"/>
                      <a:r>
                        <a:rPr lang="en-US" sz="1200" dirty="0"/>
                        <a:t>1</a:t>
                      </a:r>
                    </a:p>
                  </a:txBody>
                  <a:tcPr marL="0" marR="0" marT="0" marB="0" anchor="ctr">
                    <a:lnL w="12700" cap="flat" cmpd="sng" algn="ctr">
                      <a:solidFill>
                        <a:schemeClr val="tx1"/>
                      </a:solidFill>
                      <a:prstDash val="solid"/>
                      <a:round/>
                      <a:headEnd type="none" w="med" len="med"/>
                      <a:tailEnd type="none" w="med" len="med"/>
                    </a:lnL>
                  </a:tcPr>
                </a:tc>
                <a:tc>
                  <a:txBody>
                    <a:bodyPr/>
                    <a:lstStyle/>
                    <a:p>
                      <a:pPr algn="ctr"/>
                      <a:r>
                        <a:rPr lang="en-US" sz="1200" dirty="0"/>
                        <a:t>0</a:t>
                      </a:r>
                    </a:p>
                  </a:txBody>
                  <a:tcPr marL="0" marR="0" marT="0" marB="0" anchor="ct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65118572"/>
                  </a:ext>
                </a:extLst>
              </a:tr>
              <a:tr h="0">
                <a:tc>
                  <a:txBody>
                    <a:bodyPr/>
                    <a:lstStyle/>
                    <a:p>
                      <a:pPr algn="ctr"/>
                      <a:r>
                        <a:rPr lang="en-US" sz="1200" dirty="0"/>
                        <a:t>0</a:t>
                      </a:r>
                    </a:p>
                  </a:txBody>
                  <a:tcPr marL="0" marR="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r>
                        <a:rPr lang="en-US" sz="1200" dirty="0"/>
                        <a:t>1</a:t>
                      </a:r>
                    </a:p>
                  </a:txBody>
                  <a:tcPr marL="0" marR="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832351"/>
                  </a:ext>
                </a:extLst>
              </a:tr>
            </a:tbl>
          </a:graphicData>
        </a:graphic>
      </p:graphicFrame>
      <p:graphicFrame>
        <p:nvGraphicFramePr>
          <p:cNvPr id="14" name="Table 9">
            <a:extLst>
              <a:ext uri="{FF2B5EF4-FFF2-40B4-BE49-F238E27FC236}">
                <a16:creationId xmlns:a16="http://schemas.microsoft.com/office/drawing/2014/main" id="{E5A15340-0359-4FA4-9A72-81840317C6A7}"/>
              </a:ext>
            </a:extLst>
          </p:cNvPr>
          <p:cNvGraphicFramePr>
            <a:graphicFrameLocks noGrp="1"/>
          </p:cNvGraphicFramePr>
          <p:nvPr/>
        </p:nvGraphicFramePr>
        <p:xfrm>
          <a:off x="1135054" y="3523280"/>
          <a:ext cx="1082675" cy="1097280"/>
        </p:xfrm>
        <a:graphic>
          <a:graphicData uri="http://schemas.openxmlformats.org/drawingml/2006/table">
            <a:tbl>
              <a:tblPr firstRow="1" bandRow="1">
                <a:tableStyleId>{9D7B26C5-4107-4FEC-AEDC-1716B250A1EF}</a:tableStyleId>
              </a:tblPr>
              <a:tblGrid>
                <a:gridCol w="1082675">
                  <a:extLst>
                    <a:ext uri="{9D8B030D-6E8A-4147-A177-3AD203B41FA5}">
                      <a16:colId xmlns:a16="http://schemas.microsoft.com/office/drawing/2014/main" val="1292686145"/>
                    </a:ext>
                  </a:extLst>
                </a:gridCol>
              </a:tblGrid>
              <a:tr h="0">
                <a:tc>
                  <a:txBody>
                    <a:bodyPr/>
                    <a:lstStyle/>
                    <a:p>
                      <a:pPr algn="ctr"/>
                      <a:r>
                        <a:rPr lang="en-US" sz="1200" dirty="0" err="1"/>
                        <a:t>Marital_Status</a:t>
                      </a:r>
                      <a:endParaRPr lang="en-US" sz="12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88737319"/>
                  </a:ext>
                </a:extLst>
              </a:tr>
              <a:tr h="0">
                <a:tc>
                  <a:txBody>
                    <a:bodyPr/>
                    <a:lstStyle/>
                    <a:p>
                      <a:pPr algn="ctr"/>
                      <a:r>
                        <a:rPr lang="en-US" sz="1200" dirty="0" err="1"/>
                        <a:t>Lajang</a:t>
                      </a:r>
                      <a:endParaRPr lang="en-US" sz="12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67365289"/>
                  </a:ext>
                </a:extLst>
              </a:tr>
              <a:tr h="0">
                <a:tc>
                  <a:txBody>
                    <a:bodyPr/>
                    <a:lstStyle/>
                    <a:p>
                      <a:pPr algn="ctr"/>
                      <a:r>
                        <a:rPr kumimoji="0" lang="en-US" sz="1200" b="0" i="0" u="none" strike="noStrike" kern="0" cap="none" spc="0" normalizeH="0" baseline="0" noProof="0" dirty="0" err="1">
                          <a:ln>
                            <a:noFill/>
                          </a:ln>
                          <a:solidFill>
                            <a:srgbClr val="000000"/>
                          </a:solidFill>
                          <a:effectLst/>
                          <a:uLnTx/>
                          <a:uFillTx/>
                          <a:latin typeface="Arial"/>
                          <a:ea typeface="+mn-ea"/>
                          <a:cs typeface="+mn-cs"/>
                          <a:sym typeface="Arial"/>
                        </a:rPr>
                        <a:t>Lajang</a:t>
                      </a:r>
                      <a:endParaRPr lang="en-US" sz="12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70108321"/>
                  </a:ext>
                </a:extLst>
              </a:tr>
              <a:tr h="0">
                <a:tc>
                  <a:txBody>
                    <a:bodyPr/>
                    <a:lstStyle/>
                    <a:p>
                      <a:pPr algn="ctr"/>
                      <a:r>
                        <a:rPr kumimoji="0" lang="en-US" sz="1200" b="0" i="0" u="none" strike="noStrike" kern="0" cap="none" spc="0" normalizeH="0" baseline="0" noProof="0" dirty="0" err="1">
                          <a:ln>
                            <a:noFill/>
                          </a:ln>
                          <a:solidFill>
                            <a:srgbClr val="000000"/>
                          </a:solidFill>
                          <a:effectLst/>
                          <a:uLnTx/>
                          <a:uFillTx/>
                          <a:latin typeface="Arial"/>
                          <a:ea typeface="+mn-ea"/>
                          <a:cs typeface="+mn-cs"/>
                          <a:sym typeface="Arial"/>
                        </a:rPr>
                        <a:t>Bertunangan</a:t>
                      </a:r>
                      <a:endParaRPr lang="en-US" sz="12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42076881"/>
                  </a:ext>
                </a:extLst>
              </a:tr>
              <a:tr h="0">
                <a:tc>
                  <a:txBody>
                    <a:bodyPr/>
                    <a:lstStyle/>
                    <a:p>
                      <a:pPr algn="ctr"/>
                      <a:r>
                        <a:rPr kumimoji="0" lang="en-US" sz="1200" b="0" i="0" u="none" strike="noStrike" kern="0" cap="none" spc="0" normalizeH="0" baseline="0" noProof="0" dirty="0" err="1">
                          <a:ln>
                            <a:noFill/>
                          </a:ln>
                          <a:solidFill>
                            <a:srgbClr val="000000"/>
                          </a:solidFill>
                          <a:effectLst/>
                          <a:uLnTx/>
                          <a:uFillTx/>
                          <a:latin typeface="Arial"/>
                          <a:ea typeface="+mn-ea"/>
                          <a:cs typeface="+mn-cs"/>
                          <a:sym typeface="Arial"/>
                        </a:rPr>
                        <a:t>Bertunangan</a:t>
                      </a:r>
                      <a:endParaRPr lang="en-US" sz="12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65118572"/>
                  </a:ext>
                </a:extLst>
              </a:tr>
              <a:tr h="0">
                <a:tc>
                  <a:txBody>
                    <a:bodyPr/>
                    <a:lstStyle/>
                    <a:p>
                      <a:pPr algn="ctr"/>
                      <a:r>
                        <a:rPr kumimoji="0" lang="en-US" sz="1200" b="0" i="0" u="none" strike="noStrike" kern="0" cap="none" spc="0" normalizeH="0" baseline="0" noProof="0" dirty="0" err="1">
                          <a:ln>
                            <a:noFill/>
                          </a:ln>
                          <a:solidFill>
                            <a:srgbClr val="000000"/>
                          </a:solidFill>
                          <a:effectLst/>
                          <a:uLnTx/>
                          <a:uFillTx/>
                          <a:latin typeface="Arial"/>
                          <a:ea typeface="+mn-ea"/>
                          <a:cs typeface="+mn-cs"/>
                          <a:sym typeface="Arial"/>
                        </a:rPr>
                        <a:t>Menikah</a:t>
                      </a:r>
                      <a:endParaRPr lang="en-US" sz="12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832351"/>
                  </a:ext>
                </a:extLst>
              </a:tr>
            </a:tbl>
          </a:graphicData>
        </a:graphic>
      </p:graphicFrame>
      <p:graphicFrame>
        <p:nvGraphicFramePr>
          <p:cNvPr id="15" name="Table 9">
            <a:extLst>
              <a:ext uri="{FF2B5EF4-FFF2-40B4-BE49-F238E27FC236}">
                <a16:creationId xmlns:a16="http://schemas.microsoft.com/office/drawing/2014/main" id="{28A7437D-CB4B-43F0-9137-E8638F9C6CCE}"/>
              </a:ext>
            </a:extLst>
          </p:cNvPr>
          <p:cNvGraphicFramePr>
            <a:graphicFrameLocks noGrp="1"/>
          </p:cNvGraphicFramePr>
          <p:nvPr/>
        </p:nvGraphicFramePr>
        <p:xfrm>
          <a:off x="2920729" y="3523280"/>
          <a:ext cx="5541963" cy="1097280"/>
        </p:xfrm>
        <a:graphic>
          <a:graphicData uri="http://schemas.openxmlformats.org/drawingml/2006/table">
            <a:tbl>
              <a:tblPr firstRow="1" bandRow="1">
                <a:tableStyleId>{9D7B26C5-4107-4FEC-AEDC-1716B250A1EF}</a:tableStyleId>
              </a:tblPr>
              <a:tblGrid>
                <a:gridCol w="1658937">
                  <a:extLst>
                    <a:ext uri="{9D8B030D-6E8A-4147-A177-3AD203B41FA5}">
                      <a16:colId xmlns:a16="http://schemas.microsoft.com/office/drawing/2014/main" val="1292686145"/>
                    </a:ext>
                  </a:extLst>
                </a:gridCol>
                <a:gridCol w="2106613">
                  <a:extLst>
                    <a:ext uri="{9D8B030D-6E8A-4147-A177-3AD203B41FA5}">
                      <a16:colId xmlns:a16="http://schemas.microsoft.com/office/drawing/2014/main" val="2743756726"/>
                    </a:ext>
                  </a:extLst>
                </a:gridCol>
                <a:gridCol w="1776413">
                  <a:extLst>
                    <a:ext uri="{9D8B030D-6E8A-4147-A177-3AD203B41FA5}">
                      <a16:colId xmlns:a16="http://schemas.microsoft.com/office/drawing/2014/main" val="3336239342"/>
                    </a:ext>
                  </a:extLst>
                </a:gridCol>
              </a:tblGrid>
              <a:tr h="0">
                <a:tc>
                  <a:txBody>
                    <a:bodyPr/>
                    <a:lstStyle/>
                    <a:p>
                      <a:pPr algn="ctr"/>
                      <a:r>
                        <a:rPr lang="en-US" sz="1200" dirty="0" err="1"/>
                        <a:t>Marital_Status_Lajang</a:t>
                      </a:r>
                      <a:endParaRPr lang="en-US" sz="12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err="1"/>
                        <a:t>Marital_Status_Bertunangan</a:t>
                      </a:r>
                      <a:endParaRPr lang="en-US" sz="12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200" dirty="0" err="1"/>
                        <a:t>Marital_Status_Menikah</a:t>
                      </a:r>
                      <a:endParaRPr lang="en-US" sz="1200" dirty="0"/>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988737319"/>
                  </a:ext>
                </a:extLst>
              </a:tr>
              <a:tr h="0">
                <a:tc>
                  <a:txBody>
                    <a:bodyPr/>
                    <a:lstStyle/>
                    <a:p>
                      <a:pPr algn="ctr"/>
                      <a:r>
                        <a:rPr lang="en-US" sz="1200" dirty="0"/>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67365289"/>
                  </a:ext>
                </a:extLst>
              </a:tr>
              <a:tr h="0">
                <a:tc>
                  <a:txBody>
                    <a:bodyPr/>
                    <a:lstStyle/>
                    <a:p>
                      <a:pPr algn="ctr"/>
                      <a:r>
                        <a:rPr lang="en-US" sz="1200" dirty="0"/>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70108321"/>
                  </a:ext>
                </a:extLst>
              </a:tr>
              <a:tr h="0">
                <a:tc>
                  <a:txBody>
                    <a:bodyPr/>
                    <a:lstStyle/>
                    <a:p>
                      <a:pPr algn="ctr"/>
                      <a:r>
                        <a:rPr lang="en-US" sz="1200" dirty="0"/>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42076881"/>
                  </a:ext>
                </a:extLst>
              </a:tr>
              <a:tr h="0">
                <a:tc>
                  <a:txBody>
                    <a:bodyPr/>
                    <a:lstStyle/>
                    <a:p>
                      <a:pPr algn="ctr"/>
                      <a:r>
                        <a:rPr lang="en-US" sz="1200" dirty="0"/>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200" dirty="0"/>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965118572"/>
                  </a:ext>
                </a:extLst>
              </a:tr>
              <a:tr h="0">
                <a:tc>
                  <a:txBody>
                    <a:bodyPr/>
                    <a:lstStyle/>
                    <a:p>
                      <a:pPr algn="ctr"/>
                      <a:r>
                        <a:rPr lang="en-US" sz="1200" dirty="0"/>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dirty="0"/>
                        <a:t>0</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sz="1200" dirty="0"/>
                        <a:t>1</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832351"/>
                  </a:ext>
                </a:extLst>
              </a:tr>
            </a:tbl>
          </a:graphicData>
        </a:graphic>
      </p:graphicFrame>
      <p:sp>
        <p:nvSpPr>
          <p:cNvPr id="10" name="Arrow: Right 9">
            <a:extLst>
              <a:ext uri="{FF2B5EF4-FFF2-40B4-BE49-F238E27FC236}">
                <a16:creationId xmlns:a16="http://schemas.microsoft.com/office/drawing/2014/main" id="{3256D0A9-B871-4889-8E90-A2A74966C0DD}"/>
              </a:ext>
            </a:extLst>
          </p:cNvPr>
          <p:cNvSpPr/>
          <p:nvPr/>
        </p:nvSpPr>
        <p:spPr>
          <a:xfrm>
            <a:off x="2372526" y="2576669"/>
            <a:ext cx="393405" cy="522324"/>
          </a:xfrm>
          <a:prstGeom prst="rightArrow">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17" name="Arrow: Right 16">
            <a:extLst>
              <a:ext uri="{FF2B5EF4-FFF2-40B4-BE49-F238E27FC236}">
                <a16:creationId xmlns:a16="http://schemas.microsoft.com/office/drawing/2014/main" id="{9852651F-04EB-4C3B-AABF-5D2DA8C5F4E6}"/>
              </a:ext>
            </a:extLst>
          </p:cNvPr>
          <p:cNvSpPr/>
          <p:nvPr/>
        </p:nvSpPr>
        <p:spPr>
          <a:xfrm>
            <a:off x="2372526" y="3810758"/>
            <a:ext cx="393405" cy="522324"/>
          </a:xfrm>
          <a:prstGeom prst="rightArrow">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sp>
        <p:nvSpPr>
          <p:cNvPr id="2" name="Google Shape;168;p32">
            <a:extLst>
              <a:ext uri="{FF2B5EF4-FFF2-40B4-BE49-F238E27FC236}">
                <a16:creationId xmlns:a16="http://schemas.microsoft.com/office/drawing/2014/main" id="{5963CAE2-3CDF-CF70-7EB6-F9FB10AC0252}"/>
              </a:ext>
            </a:extLst>
          </p:cNvPr>
          <p:cNvSpPr txBox="1"/>
          <p:nvPr/>
        </p:nvSpPr>
        <p:spPr>
          <a:xfrm>
            <a:off x="4694325" y="4887684"/>
            <a:ext cx="4488000" cy="307746"/>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dirty="0">
                <a:ln>
                  <a:noFill/>
                </a:ln>
                <a:solidFill>
                  <a:srgbClr val="000000"/>
                </a:solidFill>
                <a:effectLst/>
                <a:uLnTx/>
                <a:uFillTx/>
                <a:latin typeface="Arial"/>
                <a:cs typeface="Arial"/>
                <a:sym typeface="Arial"/>
              </a:rPr>
              <a:t>Please check this Jupyter Notebook file </a:t>
            </a:r>
            <a:r>
              <a:rPr kumimoji="0" lang="en" sz="800" b="0" i="0" u="sng" strike="noStrike" kern="0" cap="none" spc="0" normalizeH="0" baseline="0" noProof="0" dirty="0">
                <a:ln>
                  <a:noFill/>
                </a:ln>
                <a:solidFill>
                  <a:srgbClr val="0097A7"/>
                </a:solidFill>
                <a:effectLst/>
                <a:uLnTx/>
                <a:uFillTx/>
                <a:latin typeface="Arial"/>
                <a:cs typeface="Arial"/>
                <a:sym typeface="Arial"/>
                <a:hlinkClick r:id="rId3"/>
              </a:rPr>
              <a:t>here </a:t>
            </a:r>
            <a:r>
              <a:rPr kumimoji="0" lang="en" sz="800" b="0" i="0" u="none" strike="noStrike" kern="0" cap="none" spc="0" normalizeH="0" baseline="0" noProof="0" dirty="0">
                <a:ln>
                  <a:noFill/>
                </a:ln>
                <a:solidFill>
                  <a:srgbClr val="000000"/>
                </a:solidFill>
                <a:effectLst/>
                <a:uLnTx/>
                <a:uFillTx/>
                <a:latin typeface="Arial"/>
                <a:cs typeface="Arial"/>
                <a:sym typeface="Arial"/>
              </a:rPr>
              <a:t>for more details</a:t>
            </a:r>
            <a:endParaRPr kumimoji="0" sz="8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74248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Feature Selection</a:t>
            </a:r>
            <a:endParaRPr b="1" i="1" dirty="0"/>
          </a:p>
        </p:txBody>
      </p:sp>
      <p:sp>
        <p:nvSpPr>
          <p:cNvPr id="7" name="Google Shape;114;p27">
            <a:extLst>
              <a:ext uri="{FF2B5EF4-FFF2-40B4-BE49-F238E27FC236}">
                <a16:creationId xmlns:a16="http://schemas.microsoft.com/office/drawing/2014/main" id="{B1B51CC5-387A-4D35-8711-477556AC3794}"/>
              </a:ext>
            </a:extLst>
          </p:cNvPr>
          <p:cNvSpPr txBox="1">
            <a:spLocks/>
          </p:cNvSpPr>
          <p:nvPr/>
        </p:nvSpPr>
        <p:spPr>
          <a:xfrm>
            <a:off x="0" y="584655"/>
            <a:ext cx="9144000" cy="39341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457200" marR="0" lvl="0" indent="-343693" algn="l" defTabSz="914400" rtl="0" eaLnBrk="1" fontAlgn="auto" latinLnBrk="0" hangingPunct="1">
              <a:lnSpc>
                <a:spcPct val="100000"/>
              </a:lnSpc>
              <a:spcBef>
                <a:spcPts val="0"/>
              </a:spcBef>
              <a:spcAft>
                <a:spcPts val="0"/>
              </a:spcAft>
              <a:buClr>
                <a:srgbClr val="000000"/>
              </a:buClr>
              <a:buSzPts val="1813"/>
              <a:buFont typeface="Arial"/>
              <a:buChar char="●"/>
              <a:tabLst/>
              <a:defRPr/>
            </a:pPr>
            <a:r>
              <a:rPr kumimoji="0" lang="en-US" sz="1600" b="0" i="0" u="none" strike="noStrike" kern="0" cap="none" spc="0" normalizeH="0" baseline="0" noProof="0" dirty="0">
                <a:ln>
                  <a:noFill/>
                </a:ln>
                <a:solidFill>
                  <a:srgbClr val="000000"/>
                </a:solidFill>
                <a:effectLst/>
                <a:uLnTx/>
                <a:uFillTx/>
                <a:latin typeface="Arial"/>
                <a:cs typeface="Arial"/>
                <a:sym typeface="Arial"/>
              </a:rPr>
              <a:t>Based on the dataset description, correlation heatmap and feature engineering, below features will be dropped:</a:t>
            </a:r>
          </a:p>
        </p:txBody>
      </p:sp>
      <p:graphicFrame>
        <p:nvGraphicFramePr>
          <p:cNvPr id="2" name="Table 1">
            <a:extLst>
              <a:ext uri="{FF2B5EF4-FFF2-40B4-BE49-F238E27FC236}">
                <a16:creationId xmlns:a16="http://schemas.microsoft.com/office/drawing/2014/main" id="{010E8CBF-40C5-27CE-0BF7-1241D1DD56BD}"/>
              </a:ext>
            </a:extLst>
          </p:cNvPr>
          <p:cNvGraphicFramePr>
            <a:graphicFrameLocks noGrp="1"/>
          </p:cNvGraphicFramePr>
          <p:nvPr>
            <p:extLst>
              <p:ext uri="{D42A27DB-BD31-4B8C-83A1-F6EECF244321}">
                <p14:modId xmlns:p14="http://schemas.microsoft.com/office/powerpoint/2010/main" val="4106002732"/>
              </p:ext>
            </p:extLst>
          </p:nvPr>
        </p:nvGraphicFramePr>
        <p:xfrm>
          <a:off x="762238" y="1552020"/>
          <a:ext cx="7864174" cy="2746746"/>
        </p:xfrm>
        <a:graphic>
          <a:graphicData uri="http://schemas.openxmlformats.org/drawingml/2006/table">
            <a:tbl>
              <a:tblPr firstRow="1" bandRow="1">
                <a:tableStyleId>{5C22544A-7EE6-4342-B048-85BDC9FD1C3A}</a:tableStyleId>
              </a:tblPr>
              <a:tblGrid>
                <a:gridCol w="2821305">
                  <a:extLst>
                    <a:ext uri="{9D8B030D-6E8A-4147-A177-3AD203B41FA5}">
                      <a16:colId xmlns:a16="http://schemas.microsoft.com/office/drawing/2014/main" val="788655170"/>
                    </a:ext>
                  </a:extLst>
                </a:gridCol>
                <a:gridCol w="5042869">
                  <a:extLst>
                    <a:ext uri="{9D8B030D-6E8A-4147-A177-3AD203B41FA5}">
                      <a16:colId xmlns:a16="http://schemas.microsoft.com/office/drawing/2014/main" val="3224981336"/>
                    </a:ext>
                  </a:extLst>
                </a:gridCol>
              </a:tblGrid>
              <a:tr h="236425">
                <a:tc>
                  <a:txBody>
                    <a:bodyPr/>
                    <a:lstStyle/>
                    <a:p>
                      <a:pPr algn="ctr"/>
                      <a:r>
                        <a:rPr lang="en-US" dirty="0"/>
                        <a:t>Reason</a:t>
                      </a:r>
                      <a:endParaRPr lang="en-ID" dirty="0"/>
                    </a:p>
                  </a:txBody>
                  <a:tcPr>
                    <a:solidFill>
                      <a:schemeClr val="tx1">
                        <a:lumMod val="65000"/>
                        <a:lumOff val="35000"/>
                      </a:schemeClr>
                    </a:solidFill>
                  </a:tcPr>
                </a:tc>
                <a:tc>
                  <a:txBody>
                    <a:bodyPr/>
                    <a:lstStyle/>
                    <a:p>
                      <a:pPr algn="ctr"/>
                      <a:r>
                        <a:rPr lang="en-US" dirty="0"/>
                        <a:t>Features</a:t>
                      </a:r>
                      <a:endParaRPr lang="en-ID" dirty="0"/>
                    </a:p>
                  </a:txBody>
                  <a:tcPr anchor="ctr">
                    <a:solidFill>
                      <a:schemeClr val="tx1">
                        <a:lumMod val="65000"/>
                        <a:lumOff val="35000"/>
                      </a:schemeClr>
                    </a:solidFill>
                  </a:tcPr>
                </a:tc>
                <a:extLst>
                  <a:ext uri="{0D108BD9-81ED-4DB2-BD59-A6C34878D82A}">
                    <a16:rowId xmlns:a16="http://schemas.microsoft.com/office/drawing/2014/main" val="3330325200"/>
                  </a:ext>
                </a:extLst>
              </a:tr>
              <a:tr h="33034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err="1">
                          <a:solidFill>
                            <a:srgbClr val="000000"/>
                          </a:solidFill>
                        </a:rPr>
                        <a:t>Irr</a:t>
                      </a:r>
                      <a:r>
                        <a:rPr kumimoji="0" lang="en-US" sz="1400" b="0" i="0" u="none" strike="noStrike" kern="0" cap="none" spc="0" normalizeH="0" baseline="0" noProof="0" dirty="0" err="1">
                          <a:ln>
                            <a:noFill/>
                          </a:ln>
                          <a:solidFill>
                            <a:srgbClr val="000000"/>
                          </a:solidFill>
                          <a:effectLst/>
                          <a:uLnTx/>
                          <a:uFillTx/>
                          <a:latin typeface="+mn-lt"/>
                          <a:cs typeface="Arial"/>
                          <a:sym typeface="Arial"/>
                        </a:rPr>
                        <a:t>elevant</a:t>
                      </a:r>
                      <a:r>
                        <a:rPr kumimoji="0" lang="en-US" sz="1400" b="0" i="0" u="none" strike="noStrike" kern="0" cap="none" spc="0" normalizeH="0" baseline="0" noProof="0" dirty="0">
                          <a:ln>
                            <a:noFill/>
                          </a:ln>
                          <a:solidFill>
                            <a:srgbClr val="000000"/>
                          </a:solidFill>
                          <a:effectLst/>
                          <a:uLnTx/>
                          <a:uFillTx/>
                          <a:latin typeface="+mn-lt"/>
                          <a:cs typeface="Arial"/>
                          <a:sym typeface="Arial"/>
                        </a:rPr>
                        <a:t> features:</a:t>
                      </a:r>
                      <a:endParaRPr lang="en-ID"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mn-lt"/>
                          <a:cs typeface="Arial"/>
                          <a:sym typeface="Arial"/>
                        </a:rPr>
                        <a:t> ID</a:t>
                      </a:r>
                    </a:p>
                  </a:txBody>
                  <a:tcPr>
                    <a:solidFill>
                      <a:schemeClr val="bg1">
                        <a:lumMod val="95000"/>
                      </a:schemeClr>
                    </a:solidFill>
                  </a:tcPr>
                </a:tc>
                <a:extLst>
                  <a:ext uri="{0D108BD9-81ED-4DB2-BD59-A6C34878D82A}">
                    <a16:rowId xmlns:a16="http://schemas.microsoft.com/office/drawing/2014/main" val="1766018643"/>
                  </a:ext>
                </a:extLst>
              </a:tr>
              <a:tr h="33034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000000"/>
                          </a:solidFill>
                        </a:rPr>
                        <a:t>S</a:t>
                      </a:r>
                      <a:r>
                        <a:rPr kumimoji="0" lang="en-US" sz="1400" b="0" i="0" u="none" strike="noStrike" kern="0" cap="none" spc="0" normalizeH="0" baseline="0" noProof="0" dirty="0" err="1">
                          <a:ln>
                            <a:noFill/>
                          </a:ln>
                          <a:solidFill>
                            <a:srgbClr val="000000"/>
                          </a:solidFill>
                          <a:effectLst/>
                          <a:uLnTx/>
                          <a:uFillTx/>
                          <a:latin typeface="+mn-lt"/>
                          <a:cs typeface="Arial"/>
                          <a:sym typeface="Arial"/>
                        </a:rPr>
                        <a:t>ame</a:t>
                      </a:r>
                      <a:r>
                        <a:rPr kumimoji="0" lang="en-US" sz="1400" b="0" i="0" u="none" strike="noStrike" kern="0" cap="none" spc="0" normalizeH="0" baseline="0" noProof="0" dirty="0">
                          <a:ln>
                            <a:noFill/>
                          </a:ln>
                          <a:solidFill>
                            <a:srgbClr val="000000"/>
                          </a:solidFill>
                          <a:effectLst/>
                          <a:uLnTx/>
                          <a:uFillTx/>
                          <a:latin typeface="+mn-lt"/>
                          <a:cs typeface="Arial"/>
                          <a:sym typeface="Arial"/>
                        </a:rPr>
                        <a:t> value for all customer:</a:t>
                      </a:r>
                      <a:endParaRPr lang="en-ID"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rgbClr val="000000"/>
                          </a:solidFill>
                          <a:effectLst/>
                          <a:uLnTx/>
                          <a:uFillTx/>
                          <a:latin typeface="+mn-lt"/>
                          <a:cs typeface="Arial"/>
                          <a:sym typeface="Arial"/>
                        </a:rPr>
                        <a:t>Z_CostContact</a:t>
                      </a:r>
                      <a:r>
                        <a:rPr kumimoji="0" lang="en-US" sz="1400" b="0" i="0" u="none" strike="noStrike" kern="0" cap="none" spc="0" normalizeH="0" baseline="0" noProof="0" dirty="0">
                          <a:ln>
                            <a:noFill/>
                          </a:ln>
                          <a:solidFill>
                            <a:srgbClr val="000000"/>
                          </a:solidFill>
                          <a:effectLst/>
                          <a:uLnTx/>
                          <a:uFillTx/>
                          <a:latin typeface="+mn-lt"/>
                          <a:cs typeface="Arial"/>
                          <a:sym typeface="Arial"/>
                        </a:rPr>
                        <a:t>, </a:t>
                      </a:r>
                      <a:r>
                        <a:rPr kumimoji="0" lang="en-US" sz="1400" b="0" i="0" u="none" strike="noStrike" kern="0" cap="none" spc="0" normalizeH="0" baseline="0" noProof="0" dirty="0" err="1">
                          <a:ln>
                            <a:noFill/>
                          </a:ln>
                          <a:solidFill>
                            <a:srgbClr val="000000"/>
                          </a:solidFill>
                          <a:effectLst/>
                          <a:uLnTx/>
                          <a:uFillTx/>
                          <a:latin typeface="+mn-lt"/>
                          <a:cs typeface="Arial"/>
                          <a:sym typeface="Arial"/>
                        </a:rPr>
                        <a:t>Z_Revenue</a:t>
                      </a:r>
                      <a:endParaRPr kumimoji="0" lang="en-US" sz="1400" b="0" i="0" u="none" strike="noStrike" kern="0" cap="none" spc="0" normalizeH="0" baseline="0" noProof="0" dirty="0">
                        <a:ln>
                          <a:noFill/>
                        </a:ln>
                        <a:solidFill>
                          <a:srgbClr val="000000"/>
                        </a:solidFill>
                        <a:effectLst/>
                        <a:uLnTx/>
                        <a:uFillTx/>
                        <a:latin typeface="+mn-lt"/>
                        <a:cs typeface="Arial"/>
                        <a:sym typeface="Arial"/>
                      </a:endParaRPr>
                    </a:p>
                  </a:txBody>
                  <a:tcPr>
                    <a:solidFill>
                      <a:schemeClr val="bg1">
                        <a:lumMod val="95000"/>
                      </a:schemeClr>
                    </a:solidFill>
                  </a:tcPr>
                </a:tc>
                <a:extLst>
                  <a:ext uri="{0D108BD9-81ED-4DB2-BD59-A6C34878D82A}">
                    <a16:rowId xmlns:a16="http://schemas.microsoft.com/office/drawing/2014/main" val="4284414836"/>
                  </a:ext>
                </a:extLst>
              </a:tr>
              <a:tr h="33034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000000"/>
                          </a:solidFill>
                        </a:rPr>
                        <a:t>Redundant w/ </a:t>
                      </a:r>
                      <a:r>
                        <a:rPr lang="en-US" dirty="0" err="1">
                          <a:solidFill>
                            <a:srgbClr val="000000"/>
                          </a:solidFill>
                        </a:rPr>
                        <a:t>Total_Spend</a:t>
                      </a:r>
                      <a:r>
                        <a:rPr lang="en-US" dirty="0">
                          <a:solidFill>
                            <a:srgbClr val="000000"/>
                          </a:solidFill>
                        </a:rPr>
                        <a:t>:</a:t>
                      </a:r>
                      <a:endParaRPr lang="en-ID"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000000"/>
                          </a:solidFill>
                        </a:rPr>
                        <a:t>Income, Purchases</a:t>
                      </a:r>
                      <a:endParaRPr kumimoji="0" lang="en-US" sz="1400" b="0" i="0" u="none" strike="noStrike" kern="0" cap="none" spc="0" normalizeH="0" baseline="0" noProof="0" dirty="0">
                        <a:ln>
                          <a:noFill/>
                        </a:ln>
                        <a:solidFill>
                          <a:srgbClr val="000000"/>
                        </a:solidFill>
                        <a:effectLst/>
                        <a:uLnTx/>
                        <a:uFillTx/>
                        <a:latin typeface="+mn-lt"/>
                        <a:cs typeface="Arial"/>
                        <a:sym typeface="Arial"/>
                      </a:endParaRPr>
                    </a:p>
                  </a:txBody>
                  <a:tcPr>
                    <a:solidFill>
                      <a:schemeClr val="bg1">
                        <a:lumMod val="95000"/>
                      </a:schemeClr>
                    </a:solidFill>
                  </a:tcPr>
                </a:tc>
                <a:extLst>
                  <a:ext uri="{0D108BD9-81ED-4DB2-BD59-A6C34878D82A}">
                    <a16:rowId xmlns:a16="http://schemas.microsoft.com/office/drawing/2014/main" val="2940540150"/>
                  </a:ext>
                </a:extLst>
              </a:tr>
              <a:tr h="330347">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000000"/>
                          </a:solidFill>
                        </a:rPr>
                        <a:t>Redundant w/ AcceptedCmp5:</a:t>
                      </a:r>
                      <a:endParaRPr lang="en-ID"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err="1">
                          <a:solidFill>
                            <a:srgbClr val="000000"/>
                          </a:solidFill>
                        </a:rPr>
                        <a:t>AcceptedCmpX</a:t>
                      </a:r>
                      <a:endParaRPr kumimoji="0" lang="en-US" sz="1400" b="0" i="0" u="none" strike="noStrike" kern="0" cap="none" spc="0" normalizeH="0" baseline="0" noProof="0" dirty="0">
                        <a:ln>
                          <a:noFill/>
                        </a:ln>
                        <a:solidFill>
                          <a:srgbClr val="000000"/>
                        </a:solidFill>
                        <a:effectLst/>
                        <a:uLnTx/>
                        <a:uFillTx/>
                        <a:latin typeface="+mn-lt"/>
                        <a:cs typeface="Arial"/>
                        <a:sym typeface="Arial"/>
                      </a:endParaRPr>
                    </a:p>
                  </a:txBody>
                  <a:tcPr>
                    <a:solidFill>
                      <a:schemeClr val="bg1">
                        <a:lumMod val="95000"/>
                      </a:schemeClr>
                    </a:solidFill>
                  </a:tcPr>
                </a:tc>
                <a:extLst>
                  <a:ext uri="{0D108BD9-81ED-4DB2-BD59-A6C34878D82A}">
                    <a16:rowId xmlns:a16="http://schemas.microsoft.com/office/drawing/2014/main" val="769836092"/>
                  </a:ext>
                </a:extLst>
              </a:tr>
              <a:tr h="466373">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rgbClr val="000000"/>
                          </a:solidFill>
                        </a:rPr>
                        <a:t>Small </a:t>
                      </a:r>
                      <a:r>
                        <a:rPr kumimoji="0" lang="en-US" sz="1400" b="0" i="0" u="none" strike="noStrike" kern="0" cap="none" spc="0" normalizeH="0" baseline="0" noProof="0" dirty="0">
                          <a:ln>
                            <a:noFill/>
                          </a:ln>
                          <a:solidFill>
                            <a:srgbClr val="000000"/>
                          </a:solidFill>
                          <a:effectLst/>
                          <a:uLnTx/>
                          <a:uFillTx/>
                          <a:latin typeface="+mn-lt"/>
                          <a:cs typeface="Arial"/>
                          <a:sym typeface="Arial"/>
                        </a:rPr>
                        <a:t>correlation w/ CR:</a:t>
                      </a:r>
                    </a:p>
                  </a:txBody>
                  <a:tcPr>
                    <a:solidFill>
                      <a:schemeClr val="bg1">
                        <a:lumMod val="95000"/>
                      </a:schemeClr>
                    </a:solidFill>
                  </a:tcPr>
                </a:tc>
                <a:tc>
                  <a:txBody>
                    <a:bodyPr/>
                    <a:lstStyle/>
                    <a:p>
                      <a:r>
                        <a:rPr kumimoji="0" lang="en-US" sz="1400" b="0" i="0" u="none" strike="noStrike" kern="0" cap="none" spc="0" normalizeH="0" baseline="0" noProof="0" dirty="0">
                          <a:ln>
                            <a:noFill/>
                          </a:ln>
                          <a:solidFill>
                            <a:srgbClr val="000000"/>
                          </a:solidFill>
                          <a:effectLst/>
                          <a:uLnTx/>
                          <a:uFillTx/>
                          <a:latin typeface="+mn-lt"/>
                          <a:cs typeface="Arial"/>
                          <a:sym typeface="Arial"/>
                        </a:rPr>
                        <a:t>Education, </a:t>
                      </a:r>
                      <a:r>
                        <a:rPr kumimoji="0" lang="en-US" sz="1400" b="0" i="0" u="none" strike="noStrike" kern="0" cap="none" spc="0" normalizeH="0" baseline="0" noProof="0" dirty="0" err="1">
                          <a:ln>
                            <a:noFill/>
                          </a:ln>
                          <a:solidFill>
                            <a:srgbClr val="000000"/>
                          </a:solidFill>
                          <a:effectLst/>
                          <a:uLnTx/>
                          <a:uFillTx/>
                          <a:latin typeface="+mn-lt"/>
                          <a:cs typeface="Arial"/>
                          <a:sym typeface="Arial"/>
                        </a:rPr>
                        <a:t>Marital_Status</a:t>
                      </a:r>
                      <a:r>
                        <a:rPr kumimoji="0" lang="en-US" sz="1400" b="0" i="0" u="none" strike="noStrike" kern="0" cap="none" spc="0" normalizeH="0" baseline="0" noProof="0" dirty="0">
                          <a:ln>
                            <a:noFill/>
                          </a:ln>
                          <a:solidFill>
                            <a:srgbClr val="000000"/>
                          </a:solidFill>
                          <a:effectLst/>
                          <a:uLnTx/>
                          <a:uFillTx/>
                          <a:latin typeface="+mn-lt"/>
                          <a:cs typeface="Arial"/>
                          <a:sym typeface="Arial"/>
                        </a:rPr>
                        <a:t>, </a:t>
                      </a:r>
                      <a:r>
                        <a:rPr kumimoji="0" lang="en-US" sz="1400" b="0" i="0" u="none" strike="noStrike" kern="0" cap="none" spc="0" normalizeH="0" baseline="0" noProof="0" dirty="0" err="1">
                          <a:ln>
                            <a:noFill/>
                          </a:ln>
                          <a:solidFill>
                            <a:srgbClr val="000000"/>
                          </a:solidFill>
                          <a:effectLst/>
                          <a:uLnTx/>
                          <a:uFillTx/>
                          <a:latin typeface="+mn-lt"/>
                          <a:cs typeface="Arial"/>
                          <a:sym typeface="Arial"/>
                        </a:rPr>
                        <a:t>Member_Period</a:t>
                      </a:r>
                      <a:r>
                        <a:rPr kumimoji="0" lang="en-US" sz="1400" b="0" i="0" u="none" strike="noStrike" kern="0" cap="none" spc="0" normalizeH="0" baseline="0" noProof="0" dirty="0">
                          <a:ln>
                            <a:noFill/>
                          </a:ln>
                          <a:solidFill>
                            <a:srgbClr val="000000"/>
                          </a:solidFill>
                          <a:effectLst/>
                          <a:uLnTx/>
                          <a:uFillTx/>
                          <a:latin typeface="+mn-lt"/>
                          <a:cs typeface="Arial"/>
                          <a:sym typeface="Arial"/>
                        </a:rPr>
                        <a:t>, Age, </a:t>
                      </a:r>
                      <a:r>
                        <a:rPr kumimoji="0" lang="en-US" sz="1400" b="0" i="0" u="none" strike="noStrike" kern="0" cap="none" spc="0" normalizeH="0" baseline="0" noProof="0" dirty="0" err="1">
                          <a:ln>
                            <a:noFill/>
                          </a:ln>
                          <a:solidFill>
                            <a:srgbClr val="000000"/>
                          </a:solidFill>
                          <a:effectLst/>
                          <a:uLnTx/>
                          <a:uFillTx/>
                          <a:latin typeface="+mn-lt"/>
                          <a:cs typeface="Arial"/>
                          <a:sym typeface="Arial"/>
                        </a:rPr>
                        <a:t>Age_Category</a:t>
                      </a:r>
                      <a:r>
                        <a:rPr kumimoji="0" lang="en-US" sz="1400" b="0" i="0" u="none" strike="noStrike" kern="0" cap="none" spc="0" normalizeH="0" baseline="0" noProof="0" dirty="0">
                          <a:ln>
                            <a:noFill/>
                          </a:ln>
                          <a:solidFill>
                            <a:srgbClr val="000000"/>
                          </a:solidFill>
                          <a:effectLst/>
                          <a:uLnTx/>
                          <a:uFillTx/>
                          <a:latin typeface="+mn-lt"/>
                          <a:cs typeface="Arial"/>
                          <a:sym typeface="Arial"/>
                        </a:rPr>
                        <a:t>, Recency</a:t>
                      </a:r>
                      <a:endParaRPr lang="en-ID" dirty="0"/>
                    </a:p>
                  </a:txBody>
                  <a:tcPr>
                    <a:solidFill>
                      <a:schemeClr val="bg1">
                        <a:lumMod val="95000"/>
                      </a:schemeClr>
                    </a:solidFill>
                  </a:tcPr>
                </a:tc>
                <a:extLst>
                  <a:ext uri="{0D108BD9-81ED-4DB2-BD59-A6C34878D82A}">
                    <a16:rowId xmlns:a16="http://schemas.microsoft.com/office/drawing/2014/main" val="36859529"/>
                  </a:ext>
                </a:extLst>
              </a:tr>
              <a:tr h="602398">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mn-lt"/>
                          <a:cs typeface="Arial"/>
                          <a:sym typeface="Arial"/>
                        </a:rPr>
                        <a:t>Included on engineered features:</a:t>
                      </a:r>
                      <a:endParaRPr lang="en-ID" dirty="0"/>
                    </a:p>
                  </a:txBody>
                  <a:tcPr>
                    <a:solidFill>
                      <a:schemeClr val="bg1">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err="1">
                          <a:ln>
                            <a:noFill/>
                          </a:ln>
                          <a:solidFill>
                            <a:srgbClr val="000000"/>
                          </a:solidFill>
                          <a:effectLst/>
                          <a:uLnTx/>
                          <a:uFillTx/>
                          <a:latin typeface="+mn-lt"/>
                          <a:cs typeface="Arial"/>
                          <a:sym typeface="Arial"/>
                        </a:rPr>
                        <a:t>Year_Birth</a:t>
                      </a:r>
                      <a:r>
                        <a:rPr kumimoji="0" lang="en-US" sz="1400" b="0" i="0" u="none" strike="noStrike" kern="0" cap="none" spc="0" normalizeH="0" baseline="0" noProof="0" dirty="0">
                          <a:ln>
                            <a:noFill/>
                          </a:ln>
                          <a:solidFill>
                            <a:srgbClr val="000000"/>
                          </a:solidFill>
                          <a:effectLst/>
                          <a:uLnTx/>
                          <a:uFillTx/>
                          <a:latin typeface="+mn-lt"/>
                          <a:cs typeface="Arial"/>
                          <a:sym typeface="Arial"/>
                        </a:rPr>
                        <a:t>, </a:t>
                      </a:r>
                      <a:r>
                        <a:rPr kumimoji="0" lang="en-US" sz="1400" b="0" i="0" u="none" strike="noStrike" kern="0" cap="none" spc="0" normalizeH="0" baseline="0" noProof="0" dirty="0" err="1">
                          <a:ln>
                            <a:noFill/>
                          </a:ln>
                          <a:solidFill>
                            <a:srgbClr val="000000"/>
                          </a:solidFill>
                          <a:effectLst/>
                          <a:uLnTx/>
                          <a:uFillTx/>
                          <a:latin typeface="+mn-lt"/>
                          <a:cs typeface="Arial"/>
                          <a:sym typeface="Arial"/>
                        </a:rPr>
                        <a:t>Kidhome</a:t>
                      </a:r>
                      <a:r>
                        <a:rPr kumimoji="0" lang="en-US" sz="1400" b="0" i="0" u="none" strike="noStrike" kern="0" cap="none" spc="0" normalizeH="0" baseline="0" noProof="0" dirty="0">
                          <a:ln>
                            <a:noFill/>
                          </a:ln>
                          <a:solidFill>
                            <a:srgbClr val="000000"/>
                          </a:solidFill>
                          <a:effectLst/>
                          <a:uLnTx/>
                          <a:uFillTx/>
                          <a:latin typeface="+mn-lt"/>
                          <a:cs typeface="Arial"/>
                          <a:sym typeface="Arial"/>
                        </a:rPr>
                        <a:t>, </a:t>
                      </a:r>
                      <a:r>
                        <a:rPr kumimoji="0" lang="en-US" sz="1400" b="0" i="0" u="none" strike="noStrike" kern="0" cap="none" spc="0" normalizeH="0" baseline="0" noProof="0" dirty="0" err="1">
                          <a:ln>
                            <a:noFill/>
                          </a:ln>
                          <a:solidFill>
                            <a:srgbClr val="000000"/>
                          </a:solidFill>
                          <a:effectLst/>
                          <a:uLnTx/>
                          <a:uFillTx/>
                          <a:latin typeface="+mn-lt"/>
                          <a:cs typeface="Arial"/>
                          <a:sym typeface="Arial"/>
                        </a:rPr>
                        <a:t>Teenhome</a:t>
                      </a:r>
                      <a:r>
                        <a:rPr kumimoji="0" lang="en-US" sz="1400" b="0" i="0" u="none" strike="noStrike" kern="0" cap="none" spc="0" normalizeH="0" baseline="0" noProof="0" dirty="0">
                          <a:ln>
                            <a:noFill/>
                          </a:ln>
                          <a:solidFill>
                            <a:srgbClr val="000000"/>
                          </a:solidFill>
                          <a:effectLst/>
                          <a:uLnTx/>
                          <a:uFillTx/>
                          <a:latin typeface="+mn-lt"/>
                          <a:cs typeface="Arial"/>
                          <a:sym typeface="Arial"/>
                        </a:rPr>
                        <a:t>, </a:t>
                      </a:r>
                      <a:r>
                        <a:rPr kumimoji="0" lang="en-US" sz="1400" b="0" i="0" u="none" strike="noStrike" kern="0" cap="none" spc="0" normalizeH="0" baseline="0" noProof="0" dirty="0" err="1">
                          <a:ln>
                            <a:noFill/>
                          </a:ln>
                          <a:solidFill>
                            <a:srgbClr val="000000"/>
                          </a:solidFill>
                          <a:effectLst/>
                          <a:uLnTx/>
                          <a:uFillTx/>
                          <a:latin typeface="+mn-lt"/>
                          <a:cs typeface="Arial"/>
                          <a:sym typeface="Arial"/>
                        </a:rPr>
                        <a:t>Dt_Customer</a:t>
                      </a:r>
                      <a:r>
                        <a:rPr kumimoji="0" lang="en-US" sz="1400" b="0" i="0" u="none" strike="noStrike" kern="0" cap="none" spc="0" normalizeH="0" baseline="0" noProof="0" dirty="0">
                          <a:ln>
                            <a:noFill/>
                          </a:ln>
                          <a:solidFill>
                            <a:srgbClr val="000000"/>
                          </a:solidFill>
                          <a:effectLst/>
                          <a:uLnTx/>
                          <a:uFillTx/>
                          <a:latin typeface="+mn-lt"/>
                          <a:cs typeface="Arial"/>
                          <a:sym typeface="Arial"/>
                        </a:rPr>
                        <a:t>, </a:t>
                      </a:r>
                      <a:r>
                        <a:rPr kumimoji="0" lang="en-US" sz="1400" b="0" i="0" u="none" strike="noStrike" kern="0" cap="none" spc="0" normalizeH="0" baseline="0" noProof="0" dirty="0" err="1">
                          <a:ln>
                            <a:noFill/>
                          </a:ln>
                          <a:solidFill>
                            <a:srgbClr val="000000"/>
                          </a:solidFill>
                          <a:effectLst/>
                          <a:uLnTx/>
                          <a:uFillTx/>
                          <a:latin typeface="+mn-lt"/>
                          <a:cs typeface="Arial"/>
                          <a:sym typeface="Arial"/>
                        </a:rPr>
                        <a:t>MntXxx</a:t>
                      </a:r>
                      <a:r>
                        <a:rPr kumimoji="0" lang="en-US" sz="1400" b="0" i="0" u="none" strike="noStrike" kern="0" cap="none" spc="0" normalizeH="0" baseline="0" noProof="0" dirty="0">
                          <a:ln>
                            <a:noFill/>
                          </a:ln>
                          <a:solidFill>
                            <a:srgbClr val="000000"/>
                          </a:solidFill>
                          <a:effectLst/>
                          <a:uLnTx/>
                          <a:uFillTx/>
                          <a:latin typeface="+mn-lt"/>
                          <a:cs typeface="Arial"/>
                          <a:sym typeface="Arial"/>
                        </a:rPr>
                        <a:t>, </a:t>
                      </a:r>
                      <a:r>
                        <a:rPr kumimoji="0" lang="en-US" sz="1400" b="0" i="0" u="none" strike="noStrike" kern="0" cap="none" spc="0" normalizeH="0" baseline="0" noProof="0" dirty="0" err="1">
                          <a:ln>
                            <a:noFill/>
                          </a:ln>
                          <a:solidFill>
                            <a:srgbClr val="000000"/>
                          </a:solidFill>
                          <a:effectLst/>
                          <a:uLnTx/>
                          <a:uFillTx/>
                          <a:latin typeface="+mn-lt"/>
                          <a:cs typeface="Arial"/>
                          <a:sym typeface="Arial"/>
                        </a:rPr>
                        <a:t>NumXxxPurchases</a:t>
                      </a:r>
                      <a:r>
                        <a:rPr kumimoji="0" lang="en-US" sz="1400" b="0" i="0" u="none" strike="noStrike" kern="0" cap="none" spc="0" normalizeH="0" baseline="0" noProof="0" dirty="0">
                          <a:ln>
                            <a:noFill/>
                          </a:ln>
                          <a:solidFill>
                            <a:srgbClr val="000000"/>
                          </a:solidFill>
                          <a:effectLst/>
                          <a:uLnTx/>
                          <a:uFillTx/>
                          <a:latin typeface="+mn-lt"/>
                          <a:cs typeface="Arial"/>
                          <a:sym typeface="Arial"/>
                        </a:rPr>
                        <a:t>, Response, </a:t>
                      </a:r>
                      <a:r>
                        <a:rPr kumimoji="0" lang="en-US" sz="1400" b="0" i="0" u="none" strike="noStrike" kern="0" cap="none" spc="0" normalizeH="0" baseline="0" noProof="0" dirty="0" err="1">
                          <a:ln>
                            <a:noFill/>
                          </a:ln>
                          <a:solidFill>
                            <a:srgbClr val="000000"/>
                          </a:solidFill>
                          <a:effectLst/>
                          <a:uLnTx/>
                          <a:uFillTx/>
                          <a:latin typeface="+mn-lt"/>
                          <a:cs typeface="Arial"/>
                          <a:sym typeface="Arial"/>
                        </a:rPr>
                        <a:t>NumWebVisitsMonth</a:t>
                      </a:r>
                      <a:endParaRPr kumimoji="0" lang="en-US" sz="1400" b="0" i="0" u="none" strike="noStrike" kern="0" cap="none" spc="0" normalizeH="0" baseline="0" noProof="0" dirty="0">
                        <a:ln>
                          <a:noFill/>
                        </a:ln>
                        <a:solidFill>
                          <a:srgbClr val="000000"/>
                        </a:solidFill>
                        <a:effectLst/>
                        <a:uLnTx/>
                        <a:uFillTx/>
                        <a:latin typeface="+mn-lt"/>
                        <a:cs typeface="Arial"/>
                        <a:sym typeface="Arial"/>
                      </a:endParaRPr>
                    </a:p>
                  </a:txBody>
                  <a:tcPr>
                    <a:solidFill>
                      <a:schemeClr val="bg1">
                        <a:lumMod val="95000"/>
                      </a:schemeClr>
                    </a:solidFill>
                  </a:tcPr>
                </a:tc>
                <a:extLst>
                  <a:ext uri="{0D108BD9-81ED-4DB2-BD59-A6C34878D82A}">
                    <a16:rowId xmlns:a16="http://schemas.microsoft.com/office/drawing/2014/main" val="1216769199"/>
                  </a:ext>
                </a:extLst>
              </a:tr>
            </a:tbl>
          </a:graphicData>
        </a:graphic>
      </p:graphicFrame>
      <p:sp>
        <p:nvSpPr>
          <p:cNvPr id="4" name="Google Shape;168;p32">
            <a:extLst>
              <a:ext uri="{FF2B5EF4-FFF2-40B4-BE49-F238E27FC236}">
                <a16:creationId xmlns:a16="http://schemas.microsoft.com/office/drawing/2014/main" id="{96B4B984-D49E-883D-6412-807FC82D1392}"/>
              </a:ext>
            </a:extLst>
          </p:cNvPr>
          <p:cNvSpPr txBox="1"/>
          <p:nvPr/>
        </p:nvSpPr>
        <p:spPr>
          <a:xfrm>
            <a:off x="4694325" y="4887684"/>
            <a:ext cx="4488000" cy="307746"/>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dirty="0">
                <a:ln>
                  <a:noFill/>
                </a:ln>
                <a:solidFill>
                  <a:srgbClr val="000000"/>
                </a:solidFill>
                <a:effectLst/>
                <a:uLnTx/>
                <a:uFillTx/>
                <a:latin typeface="Arial"/>
                <a:cs typeface="Arial"/>
                <a:sym typeface="Arial"/>
              </a:rPr>
              <a:t>Please check this Jupyter Notebook file </a:t>
            </a:r>
            <a:r>
              <a:rPr kumimoji="0" lang="en" sz="800" b="0" i="0" u="sng" strike="noStrike" kern="0" cap="none" spc="0" normalizeH="0" baseline="0" noProof="0" dirty="0">
                <a:ln>
                  <a:noFill/>
                </a:ln>
                <a:solidFill>
                  <a:srgbClr val="0097A7"/>
                </a:solidFill>
                <a:effectLst/>
                <a:uLnTx/>
                <a:uFillTx/>
                <a:latin typeface="Arial"/>
                <a:cs typeface="Arial"/>
                <a:sym typeface="Arial"/>
                <a:hlinkClick r:id="rId3"/>
              </a:rPr>
              <a:t>here </a:t>
            </a:r>
            <a:r>
              <a:rPr kumimoji="0" lang="en" sz="800" b="0" i="0" u="none" strike="noStrike" kern="0" cap="none" spc="0" normalizeH="0" baseline="0" noProof="0" dirty="0">
                <a:ln>
                  <a:noFill/>
                </a:ln>
                <a:solidFill>
                  <a:srgbClr val="000000"/>
                </a:solidFill>
                <a:effectLst/>
                <a:uLnTx/>
                <a:uFillTx/>
                <a:latin typeface="Arial"/>
                <a:cs typeface="Arial"/>
                <a:sym typeface="Arial"/>
              </a:rPr>
              <a:t>for more details</a:t>
            </a:r>
            <a:endParaRPr kumimoji="0" sz="8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04188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Outlier Handling</a:t>
            </a:r>
            <a:endParaRPr b="1" dirty="0"/>
          </a:p>
        </p:txBody>
      </p:sp>
      <p:sp>
        <p:nvSpPr>
          <p:cNvPr id="7" name="Google Shape;114;p27">
            <a:extLst>
              <a:ext uri="{FF2B5EF4-FFF2-40B4-BE49-F238E27FC236}">
                <a16:creationId xmlns:a16="http://schemas.microsoft.com/office/drawing/2014/main" id="{B1B51CC5-387A-4D35-8711-477556AC3794}"/>
              </a:ext>
            </a:extLst>
          </p:cNvPr>
          <p:cNvSpPr txBox="1">
            <a:spLocks/>
          </p:cNvSpPr>
          <p:nvPr/>
        </p:nvSpPr>
        <p:spPr>
          <a:xfrm>
            <a:off x="0" y="3148943"/>
            <a:ext cx="9144000" cy="18908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339725" marR="0" lvl="0" indent="-225425" algn="l" defTabSz="914400" rtl="0" eaLnBrk="1" fontAlgn="auto" latinLnBrk="0" hangingPunct="1">
              <a:lnSpc>
                <a:spcPct val="150000"/>
              </a:lnSpc>
              <a:spcBef>
                <a:spcPts val="0"/>
              </a:spcBef>
              <a:spcAft>
                <a:spcPts val="0"/>
              </a:spcAft>
              <a:buClr>
                <a:srgbClr val="000000"/>
              </a:buClr>
              <a:buSzPct val="100000"/>
              <a:buFont typeface="Arial"/>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"Children" data are only spread on small value variation, therefore outliers will not be removed</a:t>
            </a:r>
          </a:p>
          <a:p>
            <a:pPr marL="339725" marR="0" lvl="0" indent="-225425" algn="l" defTabSz="914400" rtl="0" eaLnBrk="1" fontAlgn="auto" latinLnBrk="0" hangingPunct="1">
              <a:lnSpc>
                <a:spcPct val="150000"/>
              </a:lnSpc>
              <a:spcBef>
                <a:spcPts val="0"/>
              </a:spcBef>
              <a:spcAft>
                <a:spcPts val="0"/>
              </a:spcAft>
              <a:buClr>
                <a:srgbClr val="000000"/>
              </a:buClr>
              <a:buSzPct val="100000"/>
              <a:buFont typeface="Arial"/>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No outlier detected on "Recency"</a:t>
            </a:r>
          </a:p>
          <a:p>
            <a:pPr marL="339725" marR="0" lvl="0" indent="-225425" algn="l" defTabSz="914400" rtl="0" eaLnBrk="1" fontAlgn="auto" latinLnBrk="0" hangingPunct="1">
              <a:lnSpc>
                <a:spcPct val="150000"/>
              </a:lnSpc>
              <a:spcBef>
                <a:spcPts val="0"/>
              </a:spcBef>
              <a:spcAft>
                <a:spcPts val="0"/>
              </a:spcAft>
              <a:buClr>
                <a:srgbClr val="000000"/>
              </a:buClr>
              <a:buSzPct val="100000"/>
              <a:buFont typeface="Arial"/>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Use IQR to handle outliers on "Income", "</a:t>
            </a:r>
            <a:r>
              <a:rPr kumimoji="0" lang="en-US" sz="1200" b="0" i="0" u="none" strike="noStrike" kern="0" cap="none" spc="0" normalizeH="0" baseline="0" noProof="0" dirty="0" err="1">
                <a:ln>
                  <a:noFill/>
                </a:ln>
                <a:solidFill>
                  <a:srgbClr val="000000"/>
                </a:solidFill>
                <a:effectLst/>
                <a:uLnTx/>
                <a:uFillTx/>
                <a:latin typeface="Arial"/>
                <a:cs typeface="Arial"/>
                <a:sym typeface="Arial"/>
              </a:rPr>
              <a:t>Total_Spend</a:t>
            </a:r>
            <a:r>
              <a:rPr kumimoji="0" lang="en-US" sz="1200" b="0" i="0" u="none" strike="noStrike" kern="0" cap="none" spc="0" normalizeH="0" baseline="0" noProof="0" dirty="0">
                <a:ln>
                  <a:noFill/>
                </a:ln>
                <a:solidFill>
                  <a:srgbClr val="000000"/>
                </a:solidFill>
                <a:effectLst/>
                <a:uLnTx/>
                <a:uFillTx/>
                <a:latin typeface="Arial"/>
                <a:cs typeface="Arial"/>
                <a:sym typeface="Arial"/>
              </a:rPr>
              <a:t>", &amp; "Purchases“</a:t>
            </a:r>
          </a:p>
          <a:p>
            <a:pPr marL="339725" marR="0" lvl="0" indent="-225425" algn="l" defTabSz="914400" rtl="0" eaLnBrk="1" fontAlgn="auto" latinLnBrk="0" hangingPunct="1">
              <a:lnSpc>
                <a:spcPct val="150000"/>
              </a:lnSpc>
              <a:spcBef>
                <a:spcPts val="0"/>
              </a:spcBef>
              <a:spcAft>
                <a:spcPts val="0"/>
              </a:spcAft>
              <a:buClr>
                <a:srgbClr val="000000"/>
              </a:buClr>
              <a:buSzPct val="100000"/>
              <a:buFont typeface="Arial"/>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Rows before outlier filtering	: 2206 </a:t>
            </a:r>
          </a:p>
          <a:p>
            <a:pPr marL="796925" marR="0" lvl="1" indent="-225425" algn="l" defTabSz="914400" rtl="0" eaLnBrk="1" fontAlgn="auto" latinLnBrk="0" hangingPunct="1">
              <a:lnSpc>
                <a:spcPct val="150000"/>
              </a:lnSpc>
              <a:spcBef>
                <a:spcPts val="0"/>
              </a:spcBef>
              <a:spcAft>
                <a:spcPts val="0"/>
              </a:spcAft>
              <a:buClr>
                <a:srgbClr val="000000"/>
              </a:buClr>
              <a:buSzPct val="100000"/>
              <a:buFont typeface="Arial"/>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Rows after outlier filtering	: 2198</a:t>
            </a:r>
          </a:p>
          <a:p>
            <a:pPr marL="457200" marR="0" lvl="0" indent="-343693" algn="l" defTabSz="914400" rtl="0" eaLnBrk="1" fontAlgn="auto" latinLnBrk="0" hangingPunct="1">
              <a:lnSpc>
                <a:spcPct val="150000"/>
              </a:lnSpc>
              <a:spcBef>
                <a:spcPts val="0"/>
              </a:spcBef>
              <a:spcAft>
                <a:spcPts val="0"/>
              </a:spcAft>
              <a:buClr>
                <a:srgbClr val="000000"/>
              </a:buClr>
              <a:buSzPts val="1813"/>
              <a:buFont typeface="Arial"/>
              <a:buChar char="●"/>
              <a:tabLst/>
              <a:defRPr/>
            </a:pP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p:txBody>
      </p:sp>
      <p:pic>
        <p:nvPicPr>
          <p:cNvPr id="5" name="Picture 4">
            <a:extLst>
              <a:ext uri="{FF2B5EF4-FFF2-40B4-BE49-F238E27FC236}">
                <a16:creationId xmlns:a16="http://schemas.microsoft.com/office/drawing/2014/main" id="{C010A2CB-1426-449D-6FEF-BD4AD079D5C2}"/>
              </a:ext>
            </a:extLst>
          </p:cNvPr>
          <p:cNvPicPr>
            <a:picLocks noChangeAspect="1"/>
          </p:cNvPicPr>
          <p:nvPr/>
        </p:nvPicPr>
        <p:blipFill>
          <a:blip r:embed="rId3"/>
          <a:stretch>
            <a:fillRect/>
          </a:stretch>
        </p:blipFill>
        <p:spPr>
          <a:xfrm>
            <a:off x="853440" y="595267"/>
            <a:ext cx="7376160" cy="2417397"/>
          </a:xfrm>
          <a:prstGeom prst="rect">
            <a:avLst/>
          </a:prstGeom>
        </p:spPr>
      </p:pic>
      <p:sp>
        <p:nvSpPr>
          <p:cNvPr id="2" name="Google Shape;168;p32">
            <a:extLst>
              <a:ext uri="{FF2B5EF4-FFF2-40B4-BE49-F238E27FC236}">
                <a16:creationId xmlns:a16="http://schemas.microsoft.com/office/drawing/2014/main" id="{6FA22E1E-ADB9-C0F5-75D4-9C8EB171156B}"/>
              </a:ext>
            </a:extLst>
          </p:cNvPr>
          <p:cNvSpPr txBox="1"/>
          <p:nvPr/>
        </p:nvSpPr>
        <p:spPr>
          <a:xfrm>
            <a:off x="4694325" y="4887684"/>
            <a:ext cx="4488000" cy="307746"/>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dirty="0">
                <a:ln>
                  <a:noFill/>
                </a:ln>
                <a:solidFill>
                  <a:srgbClr val="000000"/>
                </a:solidFill>
                <a:effectLst/>
                <a:uLnTx/>
                <a:uFillTx/>
                <a:latin typeface="Arial"/>
                <a:cs typeface="Arial"/>
                <a:sym typeface="Arial"/>
              </a:rPr>
              <a:t>Please check this Jupyter Notebook file </a:t>
            </a:r>
            <a:r>
              <a:rPr kumimoji="0" lang="en" sz="800" b="0" i="0" u="sng" strike="noStrike" kern="0" cap="none" spc="0" normalizeH="0" baseline="0" noProof="0" dirty="0">
                <a:ln>
                  <a:noFill/>
                </a:ln>
                <a:solidFill>
                  <a:srgbClr val="0097A7"/>
                </a:solidFill>
                <a:effectLst/>
                <a:uLnTx/>
                <a:uFillTx/>
                <a:latin typeface="Arial"/>
                <a:cs typeface="Arial"/>
                <a:sym typeface="Arial"/>
                <a:hlinkClick r:id="rId4"/>
              </a:rPr>
              <a:t>here </a:t>
            </a:r>
            <a:r>
              <a:rPr kumimoji="0" lang="en" sz="800" b="0" i="0" u="none" strike="noStrike" kern="0" cap="none" spc="0" normalizeH="0" baseline="0" noProof="0" dirty="0">
                <a:ln>
                  <a:noFill/>
                </a:ln>
                <a:solidFill>
                  <a:srgbClr val="000000"/>
                </a:solidFill>
                <a:effectLst/>
                <a:uLnTx/>
                <a:uFillTx/>
                <a:latin typeface="Arial"/>
                <a:cs typeface="Arial"/>
                <a:sym typeface="Arial"/>
              </a:rPr>
              <a:t>for more details</a:t>
            </a:r>
            <a:endParaRPr kumimoji="0" sz="8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331321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Feature Standardization</a:t>
            </a:r>
            <a:endParaRPr b="1" dirty="0"/>
          </a:p>
        </p:txBody>
      </p:sp>
      <p:sp>
        <p:nvSpPr>
          <p:cNvPr id="7" name="Google Shape;114;p27">
            <a:extLst>
              <a:ext uri="{FF2B5EF4-FFF2-40B4-BE49-F238E27FC236}">
                <a16:creationId xmlns:a16="http://schemas.microsoft.com/office/drawing/2014/main" id="{B1B51CC5-387A-4D35-8711-477556AC3794}"/>
              </a:ext>
            </a:extLst>
          </p:cNvPr>
          <p:cNvSpPr txBox="1">
            <a:spLocks/>
          </p:cNvSpPr>
          <p:nvPr/>
        </p:nvSpPr>
        <p:spPr>
          <a:xfrm>
            <a:off x="0" y="565223"/>
            <a:ext cx="9144000" cy="8089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339725" marR="0" lvl="0" indent="-225425" algn="l" defTabSz="914400" rtl="0" eaLnBrk="1" fontAlgn="auto" latinLnBrk="0" hangingPunct="1">
              <a:lnSpc>
                <a:spcPct val="150000"/>
              </a:lnSpc>
              <a:spcBef>
                <a:spcPts val="0"/>
              </a:spcBef>
              <a:spcAft>
                <a:spcPts val="0"/>
              </a:spcAft>
              <a:buClr>
                <a:srgbClr val="000000"/>
              </a:buClr>
              <a:buSzPct val="100000"/>
              <a:buFont typeface="Arial"/>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The numerical features needs to be standardize so the feature influence can be equalized</a:t>
            </a:r>
          </a:p>
          <a:p>
            <a:pPr marL="339725" marR="0" lvl="0" indent="-225425" algn="l" defTabSz="914400" rtl="0" eaLnBrk="1" fontAlgn="auto" latinLnBrk="0" hangingPunct="1">
              <a:lnSpc>
                <a:spcPct val="150000"/>
              </a:lnSpc>
              <a:spcBef>
                <a:spcPts val="0"/>
              </a:spcBef>
              <a:spcAft>
                <a:spcPts val="0"/>
              </a:spcAft>
              <a:buClr>
                <a:srgbClr val="000000"/>
              </a:buClr>
              <a:buSzPct val="100000"/>
              <a:buFont typeface="Arial"/>
              <a:buChar char="●"/>
              <a:tabLst/>
              <a:defRPr/>
            </a:pPr>
            <a:r>
              <a:rPr kumimoji="0" lang="en-US" sz="1200" b="0" i="0" u="none" strike="noStrike" kern="0" cap="none" spc="0" normalizeH="0" baseline="0" noProof="0" dirty="0">
                <a:ln>
                  <a:noFill/>
                </a:ln>
                <a:solidFill>
                  <a:srgbClr val="000000"/>
                </a:solidFill>
                <a:effectLst/>
                <a:uLnTx/>
                <a:uFillTx/>
                <a:latin typeface="Arial"/>
                <a:cs typeface="Arial"/>
                <a:sym typeface="Arial"/>
              </a:rPr>
              <a:t>The data standardization is done using min-max scaler</a:t>
            </a:r>
          </a:p>
        </p:txBody>
      </p:sp>
      <p:sp>
        <p:nvSpPr>
          <p:cNvPr id="3" name="Arrow: Right 2">
            <a:extLst>
              <a:ext uri="{FF2B5EF4-FFF2-40B4-BE49-F238E27FC236}">
                <a16:creationId xmlns:a16="http://schemas.microsoft.com/office/drawing/2014/main" id="{80989DEE-B2F6-BEED-DD4C-92FD5630F080}"/>
              </a:ext>
            </a:extLst>
          </p:cNvPr>
          <p:cNvSpPr/>
          <p:nvPr/>
        </p:nvSpPr>
        <p:spPr>
          <a:xfrm>
            <a:off x="4923568" y="2348496"/>
            <a:ext cx="654809" cy="1199750"/>
          </a:xfrm>
          <a:prstGeom prst="rightArrow">
            <a:avLst/>
          </a:prstGeom>
          <a:solidFill>
            <a:schemeClr val="accent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srgbClr val="FFFFFF"/>
              </a:solidFill>
              <a:effectLst/>
              <a:uLnTx/>
              <a:uFillTx/>
              <a:latin typeface="Arial"/>
              <a:ea typeface="+mn-ea"/>
              <a:cs typeface="+mn-cs"/>
              <a:sym typeface="Arial"/>
            </a:endParaRPr>
          </a:p>
        </p:txBody>
      </p:sp>
      <p:pic>
        <p:nvPicPr>
          <p:cNvPr id="8" name="Picture 7">
            <a:extLst>
              <a:ext uri="{FF2B5EF4-FFF2-40B4-BE49-F238E27FC236}">
                <a16:creationId xmlns:a16="http://schemas.microsoft.com/office/drawing/2014/main" id="{53A949EE-41AB-ABAA-BCC4-62F49592A76D}"/>
              </a:ext>
            </a:extLst>
          </p:cNvPr>
          <p:cNvPicPr>
            <a:picLocks noChangeAspect="1"/>
          </p:cNvPicPr>
          <p:nvPr/>
        </p:nvPicPr>
        <p:blipFill>
          <a:blip r:embed="rId3"/>
          <a:stretch>
            <a:fillRect/>
          </a:stretch>
        </p:blipFill>
        <p:spPr>
          <a:xfrm>
            <a:off x="5652963" y="1586458"/>
            <a:ext cx="3431598" cy="2857260"/>
          </a:xfrm>
          <a:prstGeom prst="rect">
            <a:avLst/>
          </a:prstGeom>
        </p:spPr>
      </p:pic>
      <p:pic>
        <p:nvPicPr>
          <p:cNvPr id="9" name="Picture 8">
            <a:extLst>
              <a:ext uri="{FF2B5EF4-FFF2-40B4-BE49-F238E27FC236}">
                <a16:creationId xmlns:a16="http://schemas.microsoft.com/office/drawing/2014/main" id="{8BE14414-09AD-479A-A49F-ADC9D9312A87}"/>
              </a:ext>
            </a:extLst>
          </p:cNvPr>
          <p:cNvPicPr>
            <a:picLocks noChangeAspect="1"/>
          </p:cNvPicPr>
          <p:nvPr/>
        </p:nvPicPr>
        <p:blipFill>
          <a:blip r:embed="rId4"/>
          <a:stretch>
            <a:fillRect/>
          </a:stretch>
        </p:blipFill>
        <p:spPr>
          <a:xfrm>
            <a:off x="59439" y="1586458"/>
            <a:ext cx="4789543" cy="2857260"/>
          </a:xfrm>
          <a:prstGeom prst="rect">
            <a:avLst/>
          </a:prstGeom>
        </p:spPr>
      </p:pic>
      <p:sp>
        <p:nvSpPr>
          <p:cNvPr id="2" name="Google Shape;168;p32">
            <a:extLst>
              <a:ext uri="{FF2B5EF4-FFF2-40B4-BE49-F238E27FC236}">
                <a16:creationId xmlns:a16="http://schemas.microsoft.com/office/drawing/2014/main" id="{A4354384-6E11-58E8-0974-C016CFDA00E2}"/>
              </a:ext>
            </a:extLst>
          </p:cNvPr>
          <p:cNvSpPr txBox="1"/>
          <p:nvPr/>
        </p:nvSpPr>
        <p:spPr>
          <a:xfrm>
            <a:off x="4694325" y="4887684"/>
            <a:ext cx="4488000" cy="307746"/>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dirty="0">
                <a:ln>
                  <a:noFill/>
                </a:ln>
                <a:solidFill>
                  <a:srgbClr val="000000"/>
                </a:solidFill>
                <a:effectLst/>
                <a:uLnTx/>
                <a:uFillTx/>
                <a:latin typeface="Arial"/>
                <a:cs typeface="Arial"/>
                <a:sym typeface="Arial"/>
              </a:rPr>
              <a:t>Please check this Jupyter Notebook file </a:t>
            </a:r>
            <a:r>
              <a:rPr kumimoji="0" lang="en" sz="800" b="0" i="0" u="sng" strike="noStrike" kern="0" cap="none" spc="0" normalizeH="0" baseline="0" noProof="0" dirty="0">
                <a:ln>
                  <a:noFill/>
                </a:ln>
                <a:solidFill>
                  <a:srgbClr val="0097A7"/>
                </a:solidFill>
                <a:effectLst/>
                <a:uLnTx/>
                <a:uFillTx/>
                <a:latin typeface="Arial"/>
                <a:cs typeface="Arial"/>
                <a:sym typeface="Arial"/>
                <a:hlinkClick r:id="rId5"/>
              </a:rPr>
              <a:t>here </a:t>
            </a:r>
            <a:r>
              <a:rPr kumimoji="0" lang="en" sz="800" b="0" i="0" u="none" strike="noStrike" kern="0" cap="none" spc="0" normalizeH="0" baseline="0" noProof="0" dirty="0">
                <a:ln>
                  <a:noFill/>
                </a:ln>
                <a:solidFill>
                  <a:srgbClr val="000000"/>
                </a:solidFill>
                <a:effectLst/>
                <a:uLnTx/>
                <a:uFillTx/>
                <a:latin typeface="Arial"/>
                <a:cs typeface="Arial"/>
                <a:sym typeface="Arial"/>
              </a:rPr>
              <a:t>for more details</a:t>
            </a:r>
            <a:endParaRPr kumimoji="0" sz="8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73966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6"/>
          <p:cNvSpPr txBox="1">
            <a:spLocks noGrp="1"/>
          </p:cNvSpPr>
          <p:nvPr>
            <p:ph type="title"/>
          </p:nvPr>
        </p:nvSpPr>
        <p:spPr>
          <a:xfrm>
            <a:off x="0" y="-12175"/>
            <a:ext cx="79263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SzPts val="990"/>
              <a:buNone/>
            </a:pPr>
            <a:r>
              <a:rPr lang="en" sz="2220" b="1">
                <a:solidFill>
                  <a:schemeClr val="lt1"/>
                </a:solidFill>
                <a:latin typeface="Roboto"/>
                <a:ea typeface="Roboto"/>
                <a:cs typeface="Roboto"/>
                <a:sym typeface="Roboto"/>
              </a:rPr>
              <a:t>Overview</a:t>
            </a:r>
            <a:endParaRPr sz="2220" b="1">
              <a:solidFill>
                <a:schemeClr val="lt1"/>
              </a:solidFill>
              <a:latin typeface="Roboto"/>
              <a:ea typeface="Roboto"/>
              <a:cs typeface="Roboto"/>
              <a:sym typeface="Roboto"/>
            </a:endParaRPr>
          </a:p>
        </p:txBody>
      </p:sp>
      <p:sp>
        <p:nvSpPr>
          <p:cNvPr id="108" name="Google Shape;108;p26"/>
          <p:cNvSpPr txBox="1">
            <a:spLocks noGrp="1"/>
          </p:cNvSpPr>
          <p:nvPr>
            <p:ph type="body" idx="1"/>
          </p:nvPr>
        </p:nvSpPr>
        <p:spPr>
          <a:xfrm>
            <a:off x="311700" y="1506875"/>
            <a:ext cx="8520600" cy="30621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en">
                <a:solidFill>
                  <a:schemeClr val="dk1"/>
                </a:solidFill>
                <a:latin typeface="Dosis"/>
                <a:ea typeface="Dosis"/>
                <a:cs typeface="Dosis"/>
                <a:sym typeface="Dosis"/>
              </a:rPr>
              <a:t>“Sebuah perusahaan dapat berkembang dengan pesat saat mengetahui perilaku customer personality nya, sehingga dapat memberikan layanan serta manfaat lebih baik kepada customers yang berpotensi menjadi loyal customers. Dengan mengolah data historical marketing campaign guna menaikkan performa dan menyasar customers yang tepat agar dapat bertransaksi di platform perusahaan, dari insight data tersebut fokus kita adalah membuat sebuah model prediksi kluster sehingga memudahkan perusahaan dalam membuat keputusan ”</a:t>
            </a:r>
            <a:endParaRPr>
              <a:solidFill>
                <a:schemeClr val="dk1"/>
              </a:solidFill>
              <a:latin typeface="Dosis"/>
              <a:ea typeface="Dosis"/>
              <a:cs typeface="Dosis"/>
              <a:sym typeface="Dosi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B38BC34F-CF82-4392-6696-623E741062AF}"/>
            </a:ext>
          </a:extLst>
        </p:cNvPr>
        <p:cNvGrpSpPr/>
        <p:nvPr/>
      </p:nvGrpSpPr>
      <p:grpSpPr>
        <a:xfrm>
          <a:off x="0" y="0"/>
          <a:ext cx="0" cy="0"/>
          <a:chOff x="0" y="0"/>
          <a:chExt cx="0" cy="0"/>
        </a:xfrm>
      </p:grpSpPr>
      <p:sp>
        <p:nvSpPr>
          <p:cNvPr id="107" name="Google Shape;107;p26">
            <a:extLst>
              <a:ext uri="{FF2B5EF4-FFF2-40B4-BE49-F238E27FC236}">
                <a16:creationId xmlns:a16="http://schemas.microsoft.com/office/drawing/2014/main" id="{2D1FE43C-C1A3-D3C3-F5C6-6F8D5C26AE47}"/>
              </a:ext>
            </a:extLst>
          </p:cNvPr>
          <p:cNvSpPr txBox="1">
            <a:spLocks noGrp="1"/>
          </p:cNvSpPr>
          <p:nvPr>
            <p:ph type="title"/>
          </p:nvPr>
        </p:nvSpPr>
        <p:spPr>
          <a:xfrm>
            <a:off x="608850" y="1787050"/>
            <a:ext cx="7926300" cy="1569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SzPts val="990"/>
              <a:buNone/>
            </a:pPr>
            <a:r>
              <a:rPr lang="en" sz="3600" b="1" dirty="0">
                <a:solidFill>
                  <a:schemeClr val="tx1"/>
                </a:solidFill>
                <a:latin typeface="Roboto"/>
                <a:ea typeface="Roboto"/>
                <a:cs typeface="Roboto"/>
                <a:sym typeface="Roboto"/>
              </a:rPr>
              <a:t>Clustering</a:t>
            </a:r>
            <a:endParaRPr sz="3600" b="1" dirty="0">
              <a:solidFill>
                <a:schemeClr val="tx1"/>
              </a:solidFill>
              <a:latin typeface="Roboto"/>
              <a:ea typeface="Roboto"/>
              <a:cs typeface="Roboto"/>
              <a:sym typeface="Roboto"/>
            </a:endParaRPr>
          </a:p>
        </p:txBody>
      </p:sp>
    </p:spTree>
    <p:extLst>
      <p:ext uri="{BB962C8B-B14F-4D97-AF65-F5344CB8AC3E}">
        <p14:creationId xmlns:p14="http://schemas.microsoft.com/office/powerpoint/2010/main" val="40862775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C50C63D5-8A11-54C5-2C4F-C0B0ACC55FAF}"/>
            </a:ext>
          </a:extLst>
        </p:cNvPr>
        <p:cNvGrpSpPr/>
        <p:nvPr/>
      </p:nvGrpSpPr>
      <p:grpSpPr>
        <a:xfrm>
          <a:off x="0" y="0"/>
          <a:ext cx="0" cy="0"/>
          <a:chOff x="0" y="0"/>
          <a:chExt cx="0" cy="0"/>
        </a:xfrm>
      </p:grpSpPr>
      <p:sp>
        <p:nvSpPr>
          <p:cNvPr id="113" name="Google Shape;113;p27">
            <a:extLst>
              <a:ext uri="{FF2B5EF4-FFF2-40B4-BE49-F238E27FC236}">
                <a16:creationId xmlns:a16="http://schemas.microsoft.com/office/drawing/2014/main" id="{FEDE5300-1E83-0230-94C8-A83B81CA0C8C}"/>
              </a:ext>
            </a:extLst>
          </p:cNvPr>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Cluster Number</a:t>
            </a:r>
            <a:endParaRPr b="1" dirty="0"/>
          </a:p>
        </p:txBody>
      </p:sp>
      <p:sp>
        <p:nvSpPr>
          <p:cNvPr id="7" name="Google Shape;114;p27">
            <a:extLst>
              <a:ext uri="{FF2B5EF4-FFF2-40B4-BE49-F238E27FC236}">
                <a16:creationId xmlns:a16="http://schemas.microsoft.com/office/drawing/2014/main" id="{6E910FBA-B262-7C96-1961-0A816FA4C92D}"/>
              </a:ext>
            </a:extLst>
          </p:cNvPr>
          <p:cNvSpPr txBox="1">
            <a:spLocks/>
          </p:cNvSpPr>
          <p:nvPr/>
        </p:nvSpPr>
        <p:spPr>
          <a:xfrm>
            <a:off x="0" y="565222"/>
            <a:ext cx="9144000" cy="13275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339725" marR="0" lvl="0" indent="-225425" algn="l" defTabSz="914400" rtl="0" eaLnBrk="1" fontAlgn="auto" latinLnBrk="0" hangingPunct="1">
              <a:lnSpc>
                <a:spcPct val="150000"/>
              </a:lnSpc>
              <a:spcBef>
                <a:spcPts val="0"/>
              </a:spcBef>
              <a:spcAft>
                <a:spcPts val="0"/>
              </a:spcAft>
              <a:buClr>
                <a:srgbClr val="000000"/>
              </a:buClr>
              <a:buSzPct val="100000"/>
              <a:buFont typeface="Arial"/>
              <a:buChar char="●"/>
              <a:tabLst/>
              <a:defRPr/>
            </a:pPr>
            <a:r>
              <a:rPr lang="en-US" sz="1200" dirty="0">
                <a:solidFill>
                  <a:srgbClr val="000000"/>
                </a:solidFill>
              </a:rPr>
              <a:t>Feature that is used for clustering: “</a:t>
            </a:r>
            <a:r>
              <a:rPr lang="en-US" sz="1200" dirty="0" err="1">
                <a:solidFill>
                  <a:srgbClr val="000000"/>
                </a:solidFill>
              </a:rPr>
              <a:t>Total_Spend</a:t>
            </a:r>
            <a:r>
              <a:rPr lang="en-US" sz="1200" dirty="0">
                <a:solidFill>
                  <a:srgbClr val="000000"/>
                </a:solidFill>
              </a:rPr>
              <a:t>”, “AcceptedCmp5”, &amp; “Children”</a:t>
            </a:r>
          </a:p>
          <a:p>
            <a:pPr marL="339725" marR="0" lvl="0" indent="-225425" algn="l" defTabSz="914400" rtl="0" eaLnBrk="1" fontAlgn="auto" latinLnBrk="0" hangingPunct="1">
              <a:lnSpc>
                <a:spcPct val="150000"/>
              </a:lnSpc>
              <a:spcBef>
                <a:spcPts val="0"/>
              </a:spcBef>
              <a:spcAft>
                <a:spcPts val="0"/>
              </a:spcAft>
              <a:buClr>
                <a:srgbClr val="000000"/>
              </a:buClr>
              <a:buSzPct val="100000"/>
              <a:buFont typeface="Arial"/>
              <a:buChar char="●"/>
              <a:tabLst/>
              <a:defRPr/>
            </a:pPr>
            <a:r>
              <a:rPr lang="en-US" sz="1200" dirty="0">
                <a:solidFill>
                  <a:srgbClr val="000000"/>
                </a:solidFill>
              </a:rPr>
              <a:t>Clustering method: K-Means clustering</a:t>
            </a:r>
          </a:p>
          <a:p>
            <a:pPr marL="339725" marR="0" lvl="0" indent="-225425" algn="l" defTabSz="914400" rtl="0" eaLnBrk="1" fontAlgn="auto" latinLnBrk="0" hangingPunct="1">
              <a:lnSpc>
                <a:spcPct val="150000"/>
              </a:lnSpc>
              <a:spcBef>
                <a:spcPts val="0"/>
              </a:spcBef>
              <a:spcAft>
                <a:spcPts val="0"/>
              </a:spcAft>
              <a:buClr>
                <a:srgbClr val="000000"/>
              </a:buClr>
              <a:buSzPct val="100000"/>
              <a:buFont typeface="Arial"/>
              <a:buChar char="●"/>
              <a:tabLst/>
              <a:defRPr/>
            </a:pPr>
            <a:r>
              <a:rPr lang="en-US" sz="1200" dirty="0">
                <a:solidFill>
                  <a:srgbClr val="000000"/>
                </a:solidFill>
              </a:rPr>
              <a:t>Using Elbow Method, the optimal number of cluster is either 4 or 5 cluster (as seen on below graphic)</a:t>
            </a:r>
          </a:p>
          <a:p>
            <a:pPr marL="339725" marR="0" lvl="0" indent="-225425" algn="l" defTabSz="914400" rtl="0" eaLnBrk="1" fontAlgn="auto" latinLnBrk="0" hangingPunct="1">
              <a:lnSpc>
                <a:spcPct val="150000"/>
              </a:lnSpc>
              <a:spcBef>
                <a:spcPts val="0"/>
              </a:spcBef>
              <a:spcAft>
                <a:spcPts val="0"/>
              </a:spcAft>
              <a:buClr>
                <a:srgbClr val="000000"/>
              </a:buClr>
              <a:buSzPct val="100000"/>
              <a:buFont typeface="Arial"/>
              <a:buChar char="●"/>
              <a:tabLst/>
              <a:defRPr/>
            </a:pP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p:txBody>
      </p:sp>
      <p:sp>
        <p:nvSpPr>
          <p:cNvPr id="2" name="Google Shape;168;p32">
            <a:extLst>
              <a:ext uri="{FF2B5EF4-FFF2-40B4-BE49-F238E27FC236}">
                <a16:creationId xmlns:a16="http://schemas.microsoft.com/office/drawing/2014/main" id="{E41606C3-CF32-F4B6-9A42-A206A1B0B843}"/>
              </a:ext>
            </a:extLst>
          </p:cNvPr>
          <p:cNvSpPr txBox="1"/>
          <p:nvPr/>
        </p:nvSpPr>
        <p:spPr>
          <a:xfrm>
            <a:off x="4694325" y="4887684"/>
            <a:ext cx="4488000" cy="307746"/>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dirty="0">
                <a:ln>
                  <a:noFill/>
                </a:ln>
                <a:solidFill>
                  <a:srgbClr val="000000"/>
                </a:solidFill>
                <a:effectLst/>
                <a:uLnTx/>
                <a:uFillTx/>
                <a:latin typeface="Arial"/>
                <a:cs typeface="Arial"/>
                <a:sym typeface="Arial"/>
              </a:rPr>
              <a:t>Please check this Jupyter Notebook file </a:t>
            </a:r>
            <a:r>
              <a:rPr kumimoji="0" lang="en" sz="800" b="0" i="0" u="sng" strike="noStrike" kern="0" cap="none" spc="0" normalizeH="0" baseline="0" noProof="0" dirty="0">
                <a:ln>
                  <a:noFill/>
                </a:ln>
                <a:solidFill>
                  <a:srgbClr val="0097A7"/>
                </a:solidFill>
                <a:effectLst/>
                <a:uLnTx/>
                <a:uFillTx/>
                <a:latin typeface="Arial"/>
                <a:cs typeface="Arial"/>
                <a:sym typeface="Arial"/>
                <a:hlinkClick r:id="rId3"/>
              </a:rPr>
              <a:t>here </a:t>
            </a:r>
            <a:r>
              <a:rPr kumimoji="0" lang="en" sz="800" b="0" i="0" u="none" strike="noStrike" kern="0" cap="none" spc="0" normalizeH="0" baseline="0" noProof="0" dirty="0">
                <a:ln>
                  <a:noFill/>
                </a:ln>
                <a:solidFill>
                  <a:srgbClr val="000000"/>
                </a:solidFill>
                <a:effectLst/>
                <a:uLnTx/>
                <a:uFillTx/>
                <a:latin typeface="Arial"/>
                <a:cs typeface="Arial"/>
                <a:sym typeface="Arial"/>
              </a:rPr>
              <a:t>for more details</a:t>
            </a:r>
            <a:endParaRPr kumimoji="0" sz="8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0" name="Picture 9">
            <a:extLst>
              <a:ext uri="{FF2B5EF4-FFF2-40B4-BE49-F238E27FC236}">
                <a16:creationId xmlns:a16="http://schemas.microsoft.com/office/drawing/2014/main" id="{0A73389F-3E28-B05B-FF34-B015598B521A}"/>
              </a:ext>
            </a:extLst>
          </p:cNvPr>
          <p:cNvPicPr>
            <a:picLocks noChangeAspect="1"/>
          </p:cNvPicPr>
          <p:nvPr/>
        </p:nvPicPr>
        <p:blipFill>
          <a:blip r:embed="rId4"/>
          <a:stretch>
            <a:fillRect/>
          </a:stretch>
        </p:blipFill>
        <p:spPr>
          <a:xfrm>
            <a:off x="1840746" y="1568927"/>
            <a:ext cx="5217859" cy="3318758"/>
          </a:xfrm>
          <a:prstGeom prst="rect">
            <a:avLst/>
          </a:prstGeom>
        </p:spPr>
      </p:pic>
      <p:sp>
        <p:nvSpPr>
          <p:cNvPr id="11" name="Rectangle 10">
            <a:extLst>
              <a:ext uri="{FF2B5EF4-FFF2-40B4-BE49-F238E27FC236}">
                <a16:creationId xmlns:a16="http://schemas.microsoft.com/office/drawing/2014/main" id="{662D3D5C-6675-97B6-487E-40F86BBCE275}"/>
              </a:ext>
            </a:extLst>
          </p:cNvPr>
          <p:cNvSpPr/>
          <p:nvPr/>
        </p:nvSpPr>
        <p:spPr>
          <a:xfrm>
            <a:off x="3633603" y="3809676"/>
            <a:ext cx="939148" cy="583258"/>
          </a:xfrm>
          <a:prstGeom prst="rect">
            <a:avLst/>
          </a:prstGeom>
          <a:noFill/>
          <a:ln w="381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Google Shape;114;p27">
            <a:extLst>
              <a:ext uri="{FF2B5EF4-FFF2-40B4-BE49-F238E27FC236}">
                <a16:creationId xmlns:a16="http://schemas.microsoft.com/office/drawing/2014/main" id="{A5879FF6-10AF-7902-A5D5-21D832A6A407}"/>
              </a:ext>
            </a:extLst>
          </p:cNvPr>
          <p:cNvSpPr txBox="1">
            <a:spLocks/>
          </p:cNvSpPr>
          <p:nvPr/>
        </p:nvSpPr>
        <p:spPr>
          <a:xfrm>
            <a:off x="3363526" y="3240197"/>
            <a:ext cx="1479301" cy="6259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ctr" defTabSz="914400" rtl="0" eaLnBrk="1" fontAlgn="auto" latinLnBrk="0" hangingPunct="1">
              <a:lnSpc>
                <a:spcPct val="100000"/>
              </a:lnSpc>
              <a:spcBef>
                <a:spcPts val="0"/>
              </a:spcBef>
              <a:spcAft>
                <a:spcPts val="0"/>
              </a:spcAft>
              <a:buClr>
                <a:srgbClr val="000000"/>
              </a:buClr>
              <a:buSzPct val="100000"/>
              <a:buNone/>
              <a:tabLst/>
              <a:defRPr/>
            </a:pPr>
            <a:r>
              <a:rPr kumimoji="0" lang="en-US" sz="1200" b="1" i="0" u="none" strike="noStrike" kern="0" cap="none" spc="0" normalizeH="0" baseline="0" noProof="0" dirty="0">
                <a:ln>
                  <a:noFill/>
                </a:ln>
                <a:solidFill>
                  <a:srgbClr val="002060"/>
                </a:solidFill>
                <a:effectLst/>
                <a:uLnTx/>
                <a:uFillTx/>
                <a:latin typeface="Arial"/>
                <a:cs typeface="Arial"/>
                <a:sym typeface="Arial"/>
              </a:rPr>
              <a:t>Optimal number </a:t>
            </a:r>
          </a:p>
          <a:p>
            <a:pPr marL="114300" marR="0" lvl="0" indent="0" algn="ctr" defTabSz="914400" rtl="0" eaLnBrk="1" fontAlgn="auto" latinLnBrk="0" hangingPunct="1">
              <a:lnSpc>
                <a:spcPct val="100000"/>
              </a:lnSpc>
              <a:spcBef>
                <a:spcPts val="0"/>
              </a:spcBef>
              <a:spcAft>
                <a:spcPts val="0"/>
              </a:spcAft>
              <a:buClr>
                <a:srgbClr val="000000"/>
              </a:buClr>
              <a:buSzPct val="100000"/>
              <a:buNone/>
              <a:tabLst/>
              <a:defRPr/>
            </a:pPr>
            <a:r>
              <a:rPr kumimoji="0" lang="en-US" sz="1200" b="1" i="0" u="none" strike="noStrike" kern="0" cap="none" spc="0" normalizeH="0" baseline="0" noProof="0" dirty="0">
                <a:ln>
                  <a:noFill/>
                </a:ln>
                <a:solidFill>
                  <a:srgbClr val="002060"/>
                </a:solidFill>
                <a:effectLst/>
                <a:uLnTx/>
                <a:uFillTx/>
                <a:latin typeface="Arial"/>
                <a:cs typeface="Arial"/>
                <a:sym typeface="Arial"/>
              </a:rPr>
              <a:t>of cluster</a:t>
            </a:r>
          </a:p>
        </p:txBody>
      </p:sp>
      <p:sp>
        <p:nvSpPr>
          <p:cNvPr id="15" name="Google Shape;114;p27">
            <a:extLst>
              <a:ext uri="{FF2B5EF4-FFF2-40B4-BE49-F238E27FC236}">
                <a16:creationId xmlns:a16="http://schemas.microsoft.com/office/drawing/2014/main" id="{8ED99F4E-663C-0CB5-04CD-DEBE45116DED}"/>
              </a:ext>
            </a:extLst>
          </p:cNvPr>
          <p:cNvSpPr txBox="1">
            <a:spLocks/>
          </p:cNvSpPr>
          <p:nvPr/>
        </p:nvSpPr>
        <p:spPr>
          <a:xfrm>
            <a:off x="3640589" y="3866120"/>
            <a:ext cx="385024" cy="3575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ctr" defTabSz="914400" rtl="0" eaLnBrk="1" fontAlgn="auto" latinLnBrk="0" hangingPunct="1">
              <a:lnSpc>
                <a:spcPct val="100000"/>
              </a:lnSpc>
              <a:spcBef>
                <a:spcPts val="0"/>
              </a:spcBef>
              <a:spcAft>
                <a:spcPts val="0"/>
              </a:spcAft>
              <a:buClr>
                <a:srgbClr val="000000"/>
              </a:buClr>
              <a:buSzPct val="100000"/>
              <a:buNone/>
              <a:tabLst/>
              <a:defRPr/>
            </a:pPr>
            <a:r>
              <a:rPr kumimoji="0" lang="en-US" sz="1200" b="1" i="0" u="none" strike="noStrike" kern="0" cap="none" spc="0" normalizeH="0" baseline="0" noProof="0" dirty="0">
                <a:ln>
                  <a:noFill/>
                </a:ln>
                <a:solidFill>
                  <a:srgbClr val="002060"/>
                </a:solidFill>
                <a:effectLst/>
                <a:uLnTx/>
                <a:uFillTx/>
                <a:latin typeface="Arial"/>
                <a:cs typeface="Arial"/>
                <a:sym typeface="Arial"/>
              </a:rPr>
              <a:t>4</a:t>
            </a:r>
          </a:p>
        </p:txBody>
      </p:sp>
      <p:sp>
        <p:nvSpPr>
          <p:cNvPr id="16" name="Google Shape;114;p27">
            <a:extLst>
              <a:ext uri="{FF2B5EF4-FFF2-40B4-BE49-F238E27FC236}">
                <a16:creationId xmlns:a16="http://schemas.microsoft.com/office/drawing/2014/main" id="{986FC71D-604C-6D6F-7414-771F1AAAB412}"/>
              </a:ext>
            </a:extLst>
          </p:cNvPr>
          <p:cNvSpPr txBox="1">
            <a:spLocks/>
          </p:cNvSpPr>
          <p:nvPr/>
        </p:nvSpPr>
        <p:spPr>
          <a:xfrm>
            <a:off x="4100002" y="3943562"/>
            <a:ext cx="472750" cy="3575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114300" marR="0" lvl="0" indent="0" algn="ctr" defTabSz="914400" rtl="0" eaLnBrk="1" fontAlgn="auto" latinLnBrk="0" hangingPunct="1">
              <a:lnSpc>
                <a:spcPct val="100000"/>
              </a:lnSpc>
              <a:spcBef>
                <a:spcPts val="0"/>
              </a:spcBef>
              <a:spcAft>
                <a:spcPts val="0"/>
              </a:spcAft>
              <a:buClr>
                <a:srgbClr val="000000"/>
              </a:buClr>
              <a:buSzPct val="100000"/>
              <a:buNone/>
              <a:tabLst/>
              <a:defRPr/>
            </a:pPr>
            <a:r>
              <a:rPr kumimoji="0" lang="en-US" sz="1200" b="1" i="0" u="none" strike="noStrike" kern="0" cap="none" spc="0" normalizeH="0" baseline="0" noProof="0" dirty="0">
                <a:ln>
                  <a:noFill/>
                </a:ln>
                <a:solidFill>
                  <a:srgbClr val="002060"/>
                </a:solidFill>
                <a:effectLst/>
                <a:uLnTx/>
                <a:uFillTx/>
                <a:latin typeface="Arial"/>
                <a:cs typeface="Arial"/>
                <a:sym typeface="Arial"/>
              </a:rPr>
              <a:t>5</a:t>
            </a:r>
          </a:p>
        </p:txBody>
      </p:sp>
    </p:spTree>
    <p:extLst>
      <p:ext uri="{BB962C8B-B14F-4D97-AF65-F5344CB8AC3E}">
        <p14:creationId xmlns:p14="http://schemas.microsoft.com/office/powerpoint/2010/main" val="29209265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E1FC8110-A6C6-4C5C-126E-4F522F9A18B7}"/>
            </a:ext>
          </a:extLst>
        </p:cNvPr>
        <p:cNvGrpSpPr/>
        <p:nvPr/>
      </p:nvGrpSpPr>
      <p:grpSpPr>
        <a:xfrm>
          <a:off x="0" y="0"/>
          <a:ext cx="0" cy="0"/>
          <a:chOff x="0" y="0"/>
          <a:chExt cx="0" cy="0"/>
        </a:xfrm>
      </p:grpSpPr>
      <p:sp>
        <p:nvSpPr>
          <p:cNvPr id="113" name="Google Shape;113;p27">
            <a:extLst>
              <a:ext uri="{FF2B5EF4-FFF2-40B4-BE49-F238E27FC236}">
                <a16:creationId xmlns:a16="http://schemas.microsoft.com/office/drawing/2014/main" id="{6E371753-54D5-7A03-E23A-800B66DCF266}"/>
              </a:ext>
            </a:extLst>
          </p:cNvPr>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Silhouette Score</a:t>
            </a:r>
            <a:endParaRPr b="1" dirty="0"/>
          </a:p>
        </p:txBody>
      </p:sp>
      <p:sp>
        <p:nvSpPr>
          <p:cNvPr id="7" name="Google Shape;114;p27">
            <a:extLst>
              <a:ext uri="{FF2B5EF4-FFF2-40B4-BE49-F238E27FC236}">
                <a16:creationId xmlns:a16="http://schemas.microsoft.com/office/drawing/2014/main" id="{6ED233B2-E91C-40AC-0052-3B8399B26805}"/>
              </a:ext>
            </a:extLst>
          </p:cNvPr>
          <p:cNvSpPr txBox="1">
            <a:spLocks/>
          </p:cNvSpPr>
          <p:nvPr/>
        </p:nvSpPr>
        <p:spPr>
          <a:xfrm>
            <a:off x="0" y="668200"/>
            <a:ext cx="9144000" cy="6448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339725" marR="0" lvl="0" indent="-225425" algn="l" defTabSz="914400" rtl="0" eaLnBrk="1" fontAlgn="auto" latinLnBrk="0" hangingPunct="1">
              <a:lnSpc>
                <a:spcPct val="150000"/>
              </a:lnSpc>
              <a:spcBef>
                <a:spcPts val="0"/>
              </a:spcBef>
              <a:spcAft>
                <a:spcPts val="0"/>
              </a:spcAft>
              <a:buClr>
                <a:srgbClr val="000000"/>
              </a:buClr>
              <a:buSzPct val="100000"/>
              <a:buFont typeface="Arial"/>
              <a:buChar char="●"/>
              <a:tabLst/>
              <a:defRPr/>
            </a:pPr>
            <a:r>
              <a:rPr lang="en-US" sz="1600" dirty="0">
                <a:solidFill>
                  <a:srgbClr val="000000"/>
                </a:solidFill>
              </a:rPr>
              <a:t>Silhouette score for various number of clusters is as below table:</a:t>
            </a:r>
          </a:p>
        </p:txBody>
      </p:sp>
      <p:sp>
        <p:nvSpPr>
          <p:cNvPr id="2" name="Google Shape;168;p32">
            <a:extLst>
              <a:ext uri="{FF2B5EF4-FFF2-40B4-BE49-F238E27FC236}">
                <a16:creationId xmlns:a16="http://schemas.microsoft.com/office/drawing/2014/main" id="{9C9C0E54-2663-3C7A-5DF6-E81C0EBE7A57}"/>
              </a:ext>
            </a:extLst>
          </p:cNvPr>
          <p:cNvSpPr txBox="1"/>
          <p:nvPr/>
        </p:nvSpPr>
        <p:spPr>
          <a:xfrm>
            <a:off x="4694325" y="4887684"/>
            <a:ext cx="4488000" cy="307746"/>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dirty="0">
                <a:ln>
                  <a:noFill/>
                </a:ln>
                <a:solidFill>
                  <a:srgbClr val="000000"/>
                </a:solidFill>
                <a:effectLst/>
                <a:uLnTx/>
                <a:uFillTx/>
                <a:latin typeface="Arial"/>
                <a:cs typeface="Arial"/>
                <a:sym typeface="Arial"/>
              </a:rPr>
              <a:t>Please check this Jupyter Notebook file </a:t>
            </a:r>
            <a:r>
              <a:rPr kumimoji="0" lang="en" sz="800" b="0" i="0" u="sng" strike="noStrike" kern="0" cap="none" spc="0" normalizeH="0" baseline="0" noProof="0" dirty="0">
                <a:ln>
                  <a:noFill/>
                </a:ln>
                <a:solidFill>
                  <a:srgbClr val="0097A7"/>
                </a:solidFill>
                <a:effectLst/>
                <a:uLnTx/>
                <a:uFillTx/>
                <a:latin typeface="Arial"/>
                <a:cs typeface="Arial"/>
                <a:sym typeface="Arial"/>
                <a:hlinkClick r:id="rId3"/>
              </a:rPr>
              <a:t>here </a:t>
            </a:r>
            <a:r>
              <a:rPr kumimoji="0" lang="en" sz="800" b="0" i="0" u="none" strike="noStrike" kern="0" cap="none" spc="0" normalizeH="0" baseline="0" noProof="0" dirty="0">
                <a:ln>
                  <a:noFill/>
                </a:ln>
                <a:solidFill>
                  <a:srgbClr val="000000"/>
                </a:solidFill>
                <a:effectLst/>
                <a:uLnTx/>
                <a:uFillTx/>
                <a:latin typeface="Arial"/>
                <a:cs typeface="Arial"/>
                <a:sym typeface="Arial"/>
              </a:rPr>
              <a:t>for more details</a:t>
            </a:r>
            <a:endParaRPr kumimoji="0" sz="800" b="0" i="0" u="none" strike="noStrike" kern="0" cap="none" spc="0" normalizeH="0" baseline="0" noProof="0" dirty="0">
              <a:ln>
                <a:noFill/>
              </a:ln>
              <a:solidFill>
                <a:srgbClr val="000000"/>
              </a:solidFill>
              <a:effectLst/>
              <a:uLnTx/>
              <a:uFillTx/>
              <a:latin typeface="Arial"/>
              <a:cs typeface="Arial"/>
              <a:sym typeface="Arial"/>
            </a:endParaRPr>
          </a:p>
        </p:txBody>
      </p:sp>
      <p:graphicFrame>
        <p:nvGraphicFramePr>
          <p:cNvPr id="3" name="Table 2">
            <a:extLst>
              <a:ext uri="{FF2B5EF4-FFF2-40B4-BE49-F238E27FC236}">
                <a16:creationId xmlns:a16="http://schemas.microsoft.com/office/drawing/2014/main" id="{72A265D9-0C7B-6A9C-8157-59D3BEF48EA5}"/>
              </a:ext>
            </a:extLst>
          </p:cNvPr>
          <p:cNvGraphicFramePr>
            <a:graphicFrameLocks noGrp="1"/>
          </p:cNvGraphicFramePr>
          <p:nvPr>
            <p:extLst>
              <p:ext uri="{D42A27DB-BD31-4B8C-83A1-F6EECF244321}">
                <p14:modId xmlns:p14="http://schemas.microsoft.com/office/powerpoint/2010/main" val="1251168020"/>
              </p:ext>
            </p:extLst>
          </p:nvPr>
        </p:nvGraphicFramePr>
        <p:xfrm>
          <a:off x="2502163" y="1311101"/>
          <a:ext cx="3931285" cy="1828800"/>
        </p:xfrm>
        <a:graphic>
          <a:graphicData uri="http://schemas.openxmlformats.org/drawingml/2006/table">
            <a:tbl>
              <a:tblPr firstRow="1" bandRow="1">
                <a:tableStyleId>{5C22544A-7EE6-4342-B048-85BDC9FD1C3A}</a:tableStyleId>
              </a:tblPr>
              <a:tblGrid>
                <a:gridCol w="1878330">
                  <a:extLst>
                    <a:ext uri="{9D8B030D-6E8A-4147-A177-3AD203B41FA5}">
                      <a16:colId xmlns:a16="http://schemas.microsoft.com/office/drawing/2014/main" val="788655170"/>
                    </a:ext>
                  </a:extLst>
                </a:gridCol>
                <a:gridCol w="2052955">
                  <a:extLst>
                    <a:ext uri="{9D8B030D-6E8A-4147-A177-3AD203B41FA5}">
                      <a16:colId xmlns:a16="http://schemas.microsoft.com/office/drawing/2014/main" val="3224981336"/>
                    </a:ext>
                  </a:extLst>
                </a:gridCol>
              </a:tblGrid>
              <a:tr h="164243">
                <a:tc>
                  <a:txBody>
                    <a:bodyPr/>
                    <a:lstStyle/>
                    <a:p>
                      <a:pPr algn="ctr"/>
                      <a:r>
                        <a:rPr lang="en-US" dirty="0"/>
                        <a:t>Number of Clusters</a:t>
                      </a:r>
                      <a:endParaRPr lang="en-ID" dirty="0"/>
                    </a:p>
                  </a:txBody>
                  <a:tcPr>
                    <a:solidFill>
                      <a:schemeClr val="tx1">
                        <a:lumMod val="65000"/>
                        <a:lumOff val="35000"/>
                      </a:schemeClr>
                    </a:solidFill>
                  </a:tcPr>
                </a:tc>
                <a:tc>
                  <a:txBody>
                    <a:bodyPr/>
                    <a:lstStyle/>
                    <a:p>
                      <a:pPr algn="ctr"/>
                      <a:r>
                        <a:rPr lang="en-US" dirty="0"/>
                        <a:t>Silhouette Score</a:t>
                      </a:r>
                      <a:endParaRPr lang="en-ID" dirty="0"/>
                    </a:p>
                  </a:txBody>
                  <a:tcPr anchor="ctr">
                    <a:solidFill>
                      <a:schemeClr val="tx1">
                        <a:lumMod val="65000"/>
                        <a:lumOff val="35000"/>
                      </a:schemeClr>
                    </a:solidFill>
                  </a:tcPr>
                </a:tc>
                <a:extLst>
                  <a:ext uri="{0D108BD9-81ED-4DB2-BD59-A6C34878D82A}">
                    <a16:rowId xmlns:a16="http://schemas.microsoft.com/office/drawing/2014/main" val="3330325200"/>
                  </a:ext>
                </a:extLst>
              </a:tr>
              <a:tr h="17800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2</a:t>
                      </a:r>
                      <a:endParaRPr lang="en-ID" dirty="0"/>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1F1F1F"/>
                          </a:solidFill>
                          <a:effectLst/>
                          <a:latin typeface="+mn-lt"/>
                          <a:ea typeface="+mn-ea"/>
                          <a:cs typeface="+mn-cs"/>
                          <a:sym typeface="Arial"/>
                        </a:rPr>
                        <a:t>0.6719952199591978</a:t>
                      </a:r>
                      <a:endParaRPr kumimoji="0" lang="en-US" sz="1400" b="0" i="0" u="none" strike="noStrike" kern="0" cap="none" spc="0" normalizeH="0" baseline="0" noProof="0" dirty="0">
                        <a:ln>
                          <a:noFill/>
                        </a:ln>
                        <a:solidFill>
                          <a:srgbClr val="000000"/>
                        </a:solidFill>
                        <a:effectLst/>
                        <a:uLnTx/>
                        <a:uFillTx/>
                        <a:latin typeface="+mn-lt"/>
                        <a:cs typeface="Arial"/>
                        <a:sym typeface="Arial"/>
                      </a:endParaRPr>
                    </a:p>
                  </a:txBody>
                  <a:tcPr>
                    <a:solidFill>
                      <a:schemeClr val="bg1">
                        <a:lumMod val="95000"/>
                      </a:schemeClr>
                    </a:solidFill>
                  </a:tcPr>
                </a:tc>
                <a:extLst>
                  <a:ext uri="{0D108BD9-81ED-4DB2-BD59-A6C34878D82A}">
                    <a16:rowId xmlns:a16="http://schemas.microsoft.com/office/drawing/2014/main" val="1766018643"/>
                  </a:ext>
                </a:extLst>
              </a:tr>
              <a:tr h="17800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3</a:t>
                      </a:r>
                      <a:endParaRPr lang="en-ID" dirty="0"/>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1F1F1F"/>
                          </a:solidFill>
                          <a:effectLst/>
                          <a:latin typeface="+mn-lt"/>
                          <a:ea typeface="+mn-ea"/>
                          <a:cs typeface="+mn-cs"/>
                          <a:sym typeface="Arial"/>
                        </a:rPr>
                        <a:t>0.47981786689326594</a:t>
                      </a:r>
                      <a:endParaRPr kumimoji="0" lang="en-US" sz="1400" b="0" i="0" u="none" strike="noStrike" kern="0" cap="none" spc="0" normalizeH="0" baseline="0" noProof="0" dirty="0">
                        <a:ln>
                          <a:noFill/>
                        </a:ln>
                        <a:solidFill>
                          <a:srgbClr val="000000"/>
                        </a:solidFill>
                        <a:effectLst/>
                        <a:uLnTx/>
                        <a:uFillTx/>
                        <a:latin typeface="+mn-lt"/>
                        <a:cs typeface="Arial"/>
                        <a:sym typeface="Arial"/>
                      </a:endParaRPr>
                    </a:p>
                  </a:txBody>
                  <a:tcPr>
                    <a:solidFill>
                      <a:schemeClr val="bg1">
                        <a:lumMod val="95000"/>
                      </a:schemeClr>
                    </a:solidFill>
                  </a:tcPr>
                </a:tc>
                <a:extLst>
                  <a:ext uri="{0D108BD9-81ED-4DB2-BD59-A6C34878D82A}">
                    <a16:rowId xmlns:a16="http://schemas.microsoft.com/office/drawing/2014/main" val="4284414836"/>
                  </a:ext>
                </a:extLst>
              </a:tr>
              <a:tr h="17800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4</a:t>
                      </a:r>
                      <a:endParaRPr lang="en-ID" dirty="0"/>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1F1F1F"/>
                          </a:solidFill>
                          <a:effectLst/>
                          <a:latin typeface="+mn-lt"/>
                          <a:ea typeface="+mn-ea"/>
                          <a:cs typeface="+mn-cs"/>
                          <a:sym typeface="Arial"/>
                        </a:rPr>
                        <a:t>0.5603286180064139</a:t>
                      </a:r>
                      <a:endParaRPr kumimoji="0" lang="en-US" sz="1400" b="0" i="0" u="none" strike="noStrike" kern="0" cap="none" spc="0" normalizeH="0" baseline="0" noProof="0" dirty="0">
                        <a:ln>
                          <a:noFill/>
                        </a:ln>
                        <a:solidFill>
                          <a:srgbClr val="000000"/>
                        </a:solidFill>
                        <a:effectLst/>
                        <a:uLnTx/>
                        <a:uFillTx/>
                        <a:latin typeface="+mn-lt"/>
                        <a:cs typeface="Arial"/>
                        <a:sym typeface="Arial"/>
                      </a:endParaRPr>
                    </a:p>
                  </a:txBody>
                  <a:tcPr>
                    <a:solidFill>
                      <a:schemeClr val="bg1">
                        <a:lumMod val="95000"/>
                      </a:schemeClr>
                    </a:solidFill>
                  </a:tcPr>
                </a:tc>
                <a:extLst>
                  <a:ext uri="{0D108BD9-81ED-4DB2-BD59-A6C34878D82A}">
                    <a16:rowId xmlns:a16="http://schemas.microsoft.com/office/drawing/2014/main" val="2940540150"/>
                  </a:ext>
                </a:extLst>
              </a:tr>
              <a:tr h="178009">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t>5</a:t>
                      </a:r>
                      <a:endParaRPr lang="en-ID" dirty="0"/>
                    </a:p>
                  </a:txBody>
                  <a:tcP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cap="none" dirty="0">
                          <a:solidFill>
                            <a:srgbClr val="1F1F1F"/>
                          </a:solidFill>
                          <a:effectLst/>
                          <a:latin typeface="+mn-lt"/>
                          <a:ea typeface="+mn-ea"/>
                          <a:cs typeface="+mn-cs"/>
                          <a:sym typeface="Arial"/>
                        </a:rPr>
                        <a:t>0.5986645429261973</a:t>
                      </a:r>
                      <a:endParaRPr kumimoji="0" lang="en-US" sz="1400" b="0" i="0" u="none" strike="noStrike" kern="0" cap="none" spc="0" normalizeH="0" baseline="0" noProof="0" dirty="0">
                        <a:ln>
                          <a:noFill/>
                        </a:ln>
                        <a:solidFill>
                          <a:srgbClr val="000000"/>
                        </a:solidFill>
                        <a:effectLst/>
                        <a:uLnTx/>
                        <a:uFillTx/>
                        <a:latin typeface="+mn-lt"/>
                        <a:cs typeface="Arial"/>
                        <a:sym typeface="Arial"/>
                      </a:endParaRPr>
                    </a:p>
                  </a:txBody>
                  <a:tcPr>
                    <a:solidFill>
                      <a:schemeClr val="bg1">
                        <a:lumMod val="95000"/>
                      </a:schemeClr>
                    </a:solidFill>
                  </a:tcPr>
                </a:tc>
                <a:extLst>
                  <a:ext uri="{0D108BD9-81ED-4DB2-BD59-A6C34878D82A}">
                    <a16:rowId xmlns:a16="http://schemas.microsoft.com/office/drawing/2014/main" val="769836092"/>
                  </a:ext>
                </a:extLst>
              </a:tr>
              <a:tr h="251307">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srgbClr val="000000"/>
                          </a:solidFill>
                          <a:effectLst/>
                          <a:uLnTx/>
                          <a:uFillTx/>
                          <a:latin typeface="+mn-lt"/>
                          <a:cs typeface="Arial"/>
                          <a:sym typeface="Arial"/>
                        </a:rPr>
                        <a:t>6</a:t>
                      </a:r>
                    </a:p>
                  </a:txBody>
                  <a:tcPr>
                    <a:solidFill>
                      <a:schemeClr val="bg1">
                        <a:lumMod val="95000"/>
                      </a:schemeClr>
                    </a:solidFill>
                  </a:tcPr>
                </a:tc>
                <a:tc>
                  <a:txBody>
                    <a:bodyPr/>
                    <a:lstStyle/>
                    <a:p>
                      <a:pPr algn="ctr"/>
                      <a:r>
                        <a:rPr lang="en-US" sz="1400" b="0" i="0" u="none" strike="noStrike" cap="none" dirty="0">
                          <a:solidFill>
                            <a:srgbClr val="1F1F1F"/>
                          </a:solidFill>
                          <a:effectLst/>
                          <a:latin typeface="+mn-lt"/>
                          <a:ea typeface="+mn-ea"/>
                          <a:cs typeface="+mn-cs"/>
                          <a:sym typeface="Arial"/>
                        </a:rPr>
                        <a:t>0.607501848765953</a:t>
                      </a:r>
                      <a:endParaRPr lang="en-ID" dirty="0"/>
                    </a:p>
                  </a:txBody>
                  <a:tcPr>
                    <a:solidFill>
                      <a:schemeClr val="bg1">
                        <a:lumMod val="95000"/>
                      </a:schemeClr>
                    </a:solidFill>
                  </a:tcPr>
                </a:tc>
                <a:extLst>
                  <a:ext uri="{0D108BD9-81ED-4DB2-BD59-A6C34878D82A}">
                    <a16:rowId xmlns:a16="http://schemas.microsoft.com/office/drawing/2014/main" val="36859529"/>
                  </a:ext>
                </a:extLst>
              </a:tr>
            </a:tbl>
          </a:graphicData>
        </a:graphic>
      </p:graphicFrame>
      <p:sp>
        <p:nvSpPr>
          <p:cNvPr id="4" name="Google Shape;114;p27">
            <a:extLst>
              <a:ext uri="{FF2B5EF4-FFF2-40B4-BE49-F238E27FC236}">
                <a16:creationId xmlns:a16="http://schemas.microsoft.com/office/drawing/2014/main" id="{0B38154B-D5E6-D111-1F38-13E6D46D8674}"/>
              </a:ext>
            </a:extLst>
          </p:cNvPr>
          <p:cNvSpPr txBox="1">
            <a:spLocks/>
          </p:cNvSpPr>
          <p:nvPr/>
        </p:nvSpPr>
        <p:spPr>
          <a:xfrm>
            <a:off x="0" y="3382629"/>
            <a:ext cx="9144000" cy="9666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339725" marR="0" lvl="0" indent="-225425" algn="l" defTabSz="914400" rtl="0" eaLnBrk="1" fontAlgn="auto" latinLnBrk="0" hangingPunct="1">
              <a:lnSpc>
                <a:spcPct val="150000"/>
              </a:lnSpc>
              <a:spcBef>
                <a:spcPts val="0"/>
              </a:spcBef>
              <a:spcAft>
                <a:spcPts val="0"/>
              </a:spcAft>
              <a:buClr>
                <a:srgbClr val="000000"/>
              </a:buClr>
              <a:buSzPct val="100000"/>
              <a:buFont typeface="Arial"/>
              <a:buChar char="●"/>
              <a:tabLst/>
              <a:defRPr/>
            </a:pPr>
            <a:r>
              <a:rPr lang="en-US" sz="1600" dirty="0">
                <a:solidFill>
                  <a:srgbClr val="000000"/>
                </a:solidFill>
              </a:rPr>
              <a:t>Based on the silhouette score, 5 is the ideal number of cluster to gain optimum &amp; detailed separation</a:t>
            </a:r>
          </a:p>
        </p:txBody>
      </p:sp>
      <p:sp>
        <p:nvSpPr>
          <p:cNvPr id="5" name="Rectangle 4">
            <a:extLst>
              <a:ext uri="{FF2B5EF4-FFF2-40B4-BE49-F238E27FC236}">
                <a16:creationId xmlns:a16="http://schemas.microsoft.com/office/drawing/2014/main" id="{98658426-4B0B-6D39-B460-D991B37D1FDC}"/>
              </a:ext>
            </a:extLst>
          </p:cNvPr>
          <p:cNvSpPr/>
          <p:nvPr/>
        </p:nvSpPr>
        <p:spPr>
          <a:xfrm>
            <a:off x="2502163" y="2522426"/>
            <a:ext cx="3931284" cy="302906"/>
          </a:xfrm>
          <a:prstGeom prst="rect">
            <a:avLst/>
          </a:prstGeom>
          <a:noFill/>
          <a:ln w="3810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extLst>
      <p:ext uri="{BB962C8B-B14F-4D97-AF65-F5344CB8AC3E}">
        <p14:creationId xmlns:p14="http://schemas.microsoft.com/office/powerpoint/2010/main" val="2985867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C6440733-3B74-2B2D-16EA-45B1933B43FF}"/>
            </a:ext>
          </a:extLst>
        </p:cNvPr>
        <p:cNvGrpSpPr/>
        <p:nvPr/>
      </p:nvGrpSpPr>
      <p:grpSpPr>
        <a:xfrm>
          <a:off x="0" y="0"/>
          <a:ext cx="0" cy="0"/>
          <a:chOff x="0" y="0"/>
          <a:chExt cx="0" cy="0"/>
        </a:xfrm>
      </p:grpSpPr>
      <p:sp>
        <p:nvSpPr>
          <p:cNvPr id="113" name="Google Shape;113;p27">
            <a:extLst>
              <a:ext uri="{FF2B5EF4-FFF2-40B4-BE49-F238E27FC236}">
                <a16:creationId xmlns:a16="http://schemas.microsoft.com/office/drawing/2014/main" id="{A32012E8-6E4F-0BE2-839F-EA419C3D2CA7}"/>
              </a:ext>
            </a:extLst>
          </p:cNvPr>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Silhouette Score</a:t>
            </a:r>
            <a:endParaRPr b="1" dirty="0"/>
          </a:p>
        </p:txBody>
      </p:sp>
      <p:sp>
        <p:nvSpPr>
          <p:cNvPr id="2" name="Google Shape;168;p32">
            <a:extLst>
              <a:ext uri="{FF2B5EF4-FFF2-40B4-BE49-F238E27FC236}">
                <a16:creationId xmlns:a16="http://schemas.microsoft.com/office/drawing/2014/main" id="{A7174980-1836-F0E9-8DCD-1000E6FADA12}"/>
              </a:ext>
            </a:extLst>
          </p:cNvPr>
          <p:cNvSpPr txBox="1"/>
          <p:nvPr/>
        </p:nvSpPr>
        <p:spPr>
          <a:xfrm>
            <a:off x="4694325" y="4887684"/>
            <a:ext cx="4488000" cy="307746"/>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dirty="0">
                <a:ln>
                  <a:noFill/>
                </a:ln>
                <a:solidFill>
                  <a:srgbClr val="000000"/>
                </a:solidFill>
                <a:effectLst/>
                <a:uLnTx/>
                <a:uFillTx/>
                <a:latin typeface="Arial"/>
                <a:cs typeface="Arial"/>
                <a:sym typeface="Arial"/>
              </a:rPr>
              <a:t>Please check this Jupyter Notebook file </a:t>
            </a:r>
            <a:r>
              <a:rPr kumimoji="0" lang="en" sz="800" b="0" i="0" u="sng" strike="noStrike" kern="0" cap="none" spc="0" normalizeH="0" baseline="0" noProof="0" dirty="0">
                <a:ln>
                  <a:noFill/>
                </a:ln>
                <a:solidFill>
                  <a:srgbClr val="0097A7"/>
                </a:solidFill>
                <a:effectLst/>
                <a:uLnTx/>
                <a:uFillTx/>
                <a:latin typeface="Arial"/>
                <a:cs typeface="Arial"/>
                <a:sym typeface="Arial"/>
                <a:hlinkClick r:id="rId3"/>
              </a:rPr>
              <a:t>here </a:t>
            </a:r>
            <a:r>
              <a:rPr kumimoji="0" lang="en" sz="800" b="0" i="0" u="none" strike="noStrike" kern="0" cap="none" spc="0" normalizeH="0" baseline="0" noProof="0" dirty="0">
                <a:ln>
                  <a:noFill/>
                </a:ln>
                <a:solidFill>
                  <a:srgbClr val="000000"/>
                </a:solidFill>
                <a:effectLst/>
                <a:uLnTx/>
                <a:uFillTx/>
                <a:latin typeface="Arial"/>
                <a:cs typeface="Arial"/>
                <a:sym typeface="Arial"/>
              </a:rPr>
              <a:t>for more details</a:t>
            </a:r>
            <a:endParaRPr kumimoji="0" sz="800" b="0" i="0" u="none" strike="noStrike" kern="0" cap="none" spc="0" normalizeH="0" baseline="0" noProof="0" dirty="0">
              <a:ln>
                <a:noFill/>
              </a:ln>
              <a:solidFill>
                <a:srgbClr val="000000"/>
              </a:solidFill>
              <a:effectLst/>
              <a:uLnTx/>
              <a:uFillTx/>
              <a:latin typeface="Arial"/>
              <a:cs typeface="Arial"/>
              <a:sym typeface="Arial"/>
            </a:endParaRPr>
          </a:p>
        </p:txBody>
      </p:sp>
      <p:pic>
        <p:nvPicPr>
          <p:cNvPr id="6" name="Picture 5">
            <a:extLst>
              <a:ext uri="{FF2B5EF4-FFF2-40B4-BE49-F238E27FC236}">
                <a16:creationId xmlns:a16="http://schemas.microsoft.com/office/drawing/2014/main" id="{993E506F-61B8-32B1-1033-FE920325F1A7}"/>
              </a:ext>
            </a:extLst>
          </p:cNvPr>
          <p:cNvPicPr>
            <a:picLocks noChangeAspect="1"/>
          </p:cNvPicPr>
          <p:nvPr/>
        </p:nvPicPr>
        <p:blipFill>
          <a:blip r:embed="rId4"/>
          <a:stretch>
            <a:fillRect/>
          </a:stretch>
        </p:blipFill>
        <p:spPr>
          <a:xfrm>
            <a:off x="381313" y="755738"/>
            <a:ext cx="8381373" cy="3778161"/>
          </a:xfrm>
          <a:prstGeom prst="rect">
            <a:avLst/>
          </a:prstGeom>
        </p:spPr>
      </p:pic>
    </p:spTree>
    <p:extLst>
      <p:ext uri="{BB962C8B-B14F-4D97-AF65-F5344CB8AC3E}">
        <p14:creationId xmlns:p14="http://schemas.microsoft.com/office/powerpoint/2010/main" val="3409582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76123ECA-A8FD-7F8F-09EF-887FF8E0D9E4}"/>
            </a:ext>
          </a:extLst>
        </p:cNvPr>
        <p:cNvGrpSpPr/>
        <p:nvPr/>
      </p:nvGrpSpPr>
      <p:grpSpPr>
        <a:xfrm>
          <a:off x="0" y="0"/>
          <a:ext cx="0" cy="0"/>
          <a:chOff x="0" y="0"/>
          <a:chExt cx="0" cy="0"/>
        </a:xfrm>
      </p:grpSpPr>
      <p:sp>
        <p:nvSpPr>
          <p:cNvPr id="113" name="Google Shape;113;p27">
            <a:extLst>
              <a:ext uri="{FF2B5EF4-FFF2-40B4-BE49-F238E27FC236}">
                <a16:creationId xmlns:a16="http://schemas.microsoft.com/office/drawing/2014/main" id="{9A4AAC5A-977D-E642-E35E-B82740671642}"/>
              </a:ext>
            </a:extLst>
          </p:cNvPr>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Cluster Interpretation</a:t>
            </a:r>
            <a:endParaRPr b="1" dirty="0"/>
          </a:p>
        </p:txBody>
      </p:sp>
      <p:sp>
        <p:nvSpPr>
          <p:cNvPr id="2" name="Google Shape;168;p32">
            <a:extLst>
              <a:ext uri="{FF2B5EF4-FFF2-40B4-BE49-F238E27FC236}">
                <a16:creationId xmlns:a16="http://schemas.microsoft.com/office/drawing/2014/main" id="{436EA491-B802-D062-8771-F07A16E96B02}"/>
              </a:ext>
            </a:extLst>
          </p:cNvPr>
          <p:cNvSpPr txBox="1"/>
          <p:nvPr/>
        </p:nvSpPr>
        <p:spPr>
          <a:xfrm>
            <a:off x="4694325" y="4887684"/>
            <a:ext cx="4488000" cy="307746"/>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dirty="0">
                <a:ln>
                  <a:noFill/>
                </a:ln>
                <a:solidFill>
                  <a:srgbClr val="000000"/>
                </a:solidFill>
                <a:effectLst/>
                <a:uLnTx/>
                <a:uFillTx/>
                <a:latin typeface="Arial"/>
                <a:cs typeface="Arial"/>
                <a:sym typeface="Arial"/>
              </a:rPr>
              <a:t>Please check this Jupyter Notebook file </a:t>
            </a:r>
            <a:r>
              <a:rPr kumimoji="0" lang="en" sz="800" b="0" i="0" u="sng" strike="noStrike" kern="0" cap="none" spc="0" normalizeH="0" baseline="0" noProof="0" dirty="0">
                <a:ln>
                  <a:noFill/>
                </a:ln>
                <a:solidFill>
                  <a:srgbClr val="0097A7"/>
                </a:solidFill>
                <a:effectLst/>
                <a:uLnTx/>
                <a:uFillTx/>
                <a:latin typeface="Arial"/>
                <a:cs typeface="Arial"/>
                <a:sym typeface="Arial"/>
                <a:hlinkClick r:id="rId3"/>
              </a:rPr>
              <a:t>here </a:t>
            </a:r>
            <a:r>
              <a:rPr kumimoji="0" lang="en" sz="800" b="0" i="0" u="none" strike="noStrike" kern="0" cap="none" spc="0" normalizeH="0" baseline="0" noProof="0" dirty="0">
                <a:ln>
                  <a:noFill/>
                </a:ln>
                <a:solidFill>
                  <a:srgbClr val="000000"/>
                </a:solidFill>
                <a:effectLst/>
                <a:uLnTx/>
                <a:uFillTx/>
                <a:latin typeface="Arial"/>
                <a:cs typeface="Arial"/>
                <a:sym typeface="Arial"/>
              </a:rPr>
              <a:t>for more details</a:t>
            </a:r>
            <a:endParaRPr kumimoji="0"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6" name="Rectangle 1">
            <a:extLst>
              <a:ext uri="{FF2B5EF4-FFF2-40B4-BE49-F238E27FC236}">
                <a16:creationId xmlns:a16="http://schemas.microsoft.com/office/drawing/2014/main" id="{00D19EC7-5E0F-66FB-AA74-C11FC9B9CCC0}"/>
              </a:ext>
            </a:extLst>
          </p:cNvPr>
          <p:cNvSpPr>
            <a:spLocks noChangeArrowheads="1"/>
          </p:cNvSpPr>
          <p:nvPr/>
        </p:nvSpPr>
        <p:spPr bwMode="auto">
          <a:xfrm>
            <a:off x="0" y="560525"/>
            <a:ext cx="4744316" cy="4240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Cluster 0: Moderate Spenders with Children &amp; Low CR</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269875" lvl="6" indent="-171450" eaLnBrk="0" fontAlgn="base" hangingPunct="0">
              <a:lnSpc>
                <a:spcPct val="150000"/>
              </a:lnSpc>
              <a:spcBef>
                <a:spcPct val="0"/>
              </a:spcBef>
              <a:spcAft>
                <a:spcPct val="0"/>
              </a:spcAft>
              <a:buClrTx/>
              <a:buFont typeface="Courier New" panose="02070309020205020404" pitchFamily="49" charset="0"/>
              <a:buChar char="o"/>
            </a:pPr>
            <a:r>
              <a:rPr kumimoji="0" lang="en-US" altLang="en-US" sz="1050" b="1" i="0" u="none" strike="noStrike" cap="none" normalizeH="0" baseline="0" dirty="0" err="1">
                <a:ln>
                  <a:noFill/>
                </a:ln>
                <a:solidFill>
                  <a:schemeClr val="tx1"/>
                </a:solidFill>
                <a:effectLst/>
                <a:latin typeface="Arial" panose="020B0604020202020204" pitchFamily="34" charset="0"/>
              </a:rPr>
              <a:t>Total_Spend</a:t>
            </a:r>
            <a:r>
              <a:rPr kumimoji="0" lang="en-US" altLang="en-US" sz="1050" b="0" i="0" u="none" strike="noStrike" cap="none" normalizeH="0" baseline="0" dirty="0">
                <a:ln>
                  <a:noFill/>
                </a:ln>
                <a:solidFill>
                  <a:schemeClr val="tx1"/>
                </a:solidFill>
                <a:effectLst/>
                <a:latin typeface="Arial" panose="020B0604020202020204" pitchFamily="34" charset="0"/>
              </a:rPr>
              <a:t>: Average spending is moderate (mean: ~173,084)</a:t>
            </a:r>
          </a:p>
          <a:p>
            <a:pPr marL="269875" lvl="6" indent="-171450" eaLnBrk="0" fontAlgn="base" hangingPunct="0">
              <a:lnSpc>
                <a:spcPct val="150000"/>
              </a:lnSpc>
              <a:spcBef>
                <a:spcPct val="0"/>
              </a:spcBef>
              <a:spcAft>
                <a:spcPct val="0"/>
              </a:spcAft>
              <a:buClrTx/>
              <a:buFont typeface="Courier New" panose="02070309020205020404" pitchFamily="49" charset="0"/>
              <a:buChar char="o"/>
            </a:pPr>
            <a:r>
              <a:rPr kumimoji="0" lang="en-US" altLang="en-US" sz="1050" b="1" i="0" u="none" strike="noStrike" cap="none" normalizeH="0" baseline="0" dirty="0">
                <a:ln>
                  <a:noFill/>
                </a:ln>
                <a:solidFill>
                  <a:schemeClr val="tx1"/>
                </a:solidFill>
                <a:effectLst/>
                <a:latin typeface="Arial" panose="020B0604020202020204" pitchFamily="34" charset="0"/>
              </a:rPr>
              <a:t>CR</a:t>
            </a:r>
            <a:r>
              <a:rPr kumimoji="0" lang="en-US" altLang="en-US" sz="1050" b="0" i="0" u="none" strike="noStrike" cap="none" normalizeH="0" baseline="0" dirty="0">
                <a:ln>
                  <a:noFill/>
                </a:ln>
                <a:solidFill>
                  <a:schemeClr val="tx1"/>
                </a:solidFill>
                <a:effectLst/>
                <a:latin typeface="Arial" panose="020B0604020202020204" pitchFamily="34" charset="0"/>
              </a:rPr>
              <a:t>: Low conversion rate (mean: 0.0136), </a:t>
            </a:r>
          </a:p>
          <a:p>
            <a:pPr marL="269875" lvl="6" indent="-171450" eaLnBrk="0" fontAlgn="base" hangingPunct="0">
              <a:lnSpc>
                <a:spcPct val="150000"/>
              </a:lnSpc>
              <a:spcBef>
                <a:spcPct val="0"/>
              </a:spcBef>
              <a:spcAft>
                <a:spcPct val="0"/>
              </a:spcAft>
              <a:buClrTx/>
              <a:buFont typeface="Courier New" panose="02070309020205020404" pitchFamily="49" charset="0"/>
              <a:buChar char="o"/>
            </a:pPr>
            <a:r>
              <a:rPr kumimoji="0" lang="en-US" altLang="en-US" sz="1050" b="1" i="0" u="none" strike="noStrike" cap="none" normalizeH="0" baseline="0" dirty="0">
                <a:ln>
                  <a:noFill/>
                </a:ln>
                <a:solidFill>
                  <a:schemeClr val="tx1"/>
                </a:solidFill>
                <a:effectLst/>
                <a:latin typeface="Arial" panose="020B0604020202020204" pitchFamily="34" charset="0"/>
              </a:rPr>
              <a:t>Children</a:t>
            </a:r>
            <a:r>
              <a:rPr kumimoji="0" lang="en-US" altLang="en-US" sz="1050" b="0" i="0" u="none" strike="noStrike" cap="none" normalizeH="0" baseline="0" dirty="0">
                <a:ln>
                  <a:noFill/>
                </a:ln>
                <a:solidFill>
                  <a:schemeClr val="tx1"/>
                </a:solidFill>
                <a:effectLst/>
                <a:latin typeface="Arial" panose="020B0604020202020204" pitchFamily="34" charset="0"/>
              </a:rPr>
              <a:t>: Most have children (mean: ~0.84), </a:t>
            </a:r>
          </a:p>
          <a:p>
            <a:pPr marL="269875" lvl="6" indent="-171450" eaLnBrk="0" fontAlgn="base" hangingPunct="0">
              <a:lnSpc>
                <a:spcPct val="150000"/>
              </a:lnSpc>
              <a:spcBef>
                <a:spcPct val="0"/>
              </a:spcBef>
              <a:spcAft>
                <a:spcPct val="0"/>
              </a:spcAft>
              <a:buClrTx/>
              <a:buFont typeface="Courier New" panose="02070309020205020404" pitchFamily="49" charset="0"/>
              <a:buChar char="o"/>
            </a:pPr>
            <a:r>
              <a:rPr kumimoji="0" lang="en-US" altLang="en-US" sz="1050" b="1" i="0" u="none" strike="noStrike" cap="none" normalizeH="0" baseline="0" dirty="0">
                <a:ln>
                  <a:noFill/>
                </a:ln>
                <a:solidFill>
                  <a:schemeClr val="tx1"/>
                </a:solidFill>
                <a:effectLst/>
                <a:latin typeface="Arial" panose="020B0604020202020204" pitchFamily="34" charset="0"/>
              </a:rPr>
              <a:t>Income</a:t>
            </a:r>
            <a:r>
              <a:rPr kumimoji="0" lang="en-US" altLang="en-US" sz="1050" b="0" i="0" u="none" strike="noStrike" cap="none" normalizeH="0" baseline="0" dirty="0">
                <a:ln>
                  <a:noFill/>
                </a:ln>
                <a:solidFill>
                  <a:schemeClr val="tx1"/>
                </a:solidFill>
                <a:effectLst/>
                <a:latin typeface="Arial" panose="020B0604020202020204" pitchFamily="34" charset="0"/>
              </a:rPr>
              <a:t>: Moderate income level (mean: ~36.5 million).</a:t>
            </a:r>
          </a:p>
          <a:p>
            <a:pPr marR="0" lvl="0" algn="l" defTabSz="914400" rtl="0" eaLnBrk="0" fontAlgn="base" latinLnBrk="0" hangingPunct="0">
              <a:lnSpc>
                <a:spcPct val="150000"/>
              </a:lnSpc>
              <a:spcBef>
                <a:spcPct val="0"/>
              </a:spcBef>
              <a:spcAft>
                <a:spcPct val="0"/>
              </a:spcAft>
              <a:buClrTx/>
              <a:buSzTx/>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Cluster 1: High Spenders with Low Children Count &amp; High CR</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269875" marR="0" lvl="0" indent="-17145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050" b="1" i="0" u="none" strike="noStrike" cap="none" normalizeH="0" baseline="0" dirty="0" err="1">
                <a:ln>
                  <a:noFill/>
                </a:ln>
                <a:solidFill>
                  <a:schemeClr val="tx1"/>
                </a:solidFill>
                <a:effectLst/>
                <a:latin typeface="Arial" panose="020B0604020202020204" pitchFamily="34" charset="0"/>
              </a:rPr>
              <a:t>Total_Spend</a:t>
            </a:r>
            <a:r>
              <a:rPr kumimoji="0" lang="en-US" altLang="en-US" sz="1050" b="0" i="0" u="none" strike="noStrike" cap="none" normalizeH="0" baseline="0" dirty="0">
                <a:ln>
                  <a:noFill/>
                </a:ln>
                <a:solidFill>
                  <a:schemeClr val="tx1"/>
                </a:solidFill>
                <a:effectLst/>
                <a:latin typeface="Arial" panose="020B0604020202020204" pitchFamily="34" charset="0"/>
              </a:rPr>
              <a:t>: Very high spending (mean: ~1.6 million)</a:t>
            </a:r>
          </a:p>
          <a:p>
            <a:pPr marL="269875" marR="0" lvl="0" indent="-17145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050" b="1" i="0" u="none" strike="noStrike" cap="none" normalizeH="0" baseline="0" dirty="0">
                <a:ln>
                  <a:noFill/>
                </a:ln>
                <a:solidFill>
                  <a:schemeClr val="tx1"/>
                </a:solidFill>
                <a:effectLst/>
                <a:latin typeface="Arial" panose="020B0604020202020204" pitchFamily="34" charset="0"/>
              </a:rPr>
              <a:t>CR</a:t>
            </a:r>
            <a:r>
              <a:rPr kumimoji="0" lang="en-US" altLang="en-US" sz="1050" b="0" i="0" u="none" strike="noStrike" cap="none" normalizeH="0" baseline="0" dirty="0">
                <a:ln>
                  <a:noFill/>
                </a:ln>
                <a:solidFill>
                  <a:schemeClr val="tx1"/>
                </a:solidFill>
                <a:effectLst/>
                <a:latin typeface="Arial" panose="020B0604020202020204" pitchFamily="34" charset="0"/>
              </a:rPr>
              <a:t>: High conversion rate (mean: 0.245)</a:t>
            </a:r>
          </a:p>
          <a:p>
            <a:pPr marL="269875" marR="0" lvl="0" indent="-17145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050" b="1" i="0" u="none" strike="noStrike" cap="none" normalizeH="0" baseline="0" dirty="0">
                <a:ln>
                  <a:noFill/>
                </a:ln>
                <a:solidFill>
                  <a:schemeClr val="tx1"/>
                </a:solidFill>
                <a:effectLst/>
                <a:latin typeface="Arial" panose="020B0604020202020204" pitchFamily="34" charset="0"/>
              </a:rPr>
              <a:t>Children</a:t>
            </a:r>
            <a:r>
              <a:rPr kumimoji="0" lang="en-US" altLang="en-US" sz="1050" b="0" i="0" u="none" strike="noStrike" cap="none" normalizeH="0" baseline="0" dirty="0">
                <a:ln>
                  <a:noFill/>
                </a:ln>
                <a:solidFill>
                  <a:schemeClr val="tx1"/>
                </a:solidFill>
                <a:effectLst/>
                <a:latin typeface="Arial" panose="020B0604020202020204" pitchFamily="34" charset="0"/>
              </a:rPr>
              <a:t>: Few have children (mean: 0.19)</a:t>
            </a:r>
          </a:p>
          <a:p>
            <a:pPr marL="269875" marR="0" lvl="0" indent="-17145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050" b="1" i="0" u="none" strike="noStrike" cap="none" normalizeH="0" baseline="0" dirty="0">
                <a:ln>
                  <a:noFill/>
                </a:ln>
                <a:solidFill>
                  <a:schemeClr val="tx1"/>
                </a:solidFill>
                <a:effectLst/>
                <a:latin typeface="Arial" panose="020B0604020202020204" pitchFamily="34" charset="0"/>
              </a:rPr>
              <a:t>Income</a:t>
            </a:r>
            <a:r>
              <a:rPr kumimoji="0" lang="en-US" altLang="en-US" sz="1050" b="0" i="0" u="none" strike="noStrike" cap="none" normalizeH="0" baseline="0" dirty="0">
                <a:ln>
                  <a:noFill/>
                </a:ln>
                <a:solidFill>
                  <a:schemeClr val="tx1"/>
                </a:solidFill>
                <a:effectLst/>
                <a:latin typeface="Arial" panose="020B0604020202020204" pitchFamily="34" charset="0"/>
              </a:rPr>
              <a:t>: Highest income among clusters (mean: ~82.2 million).</a:t>
            </a:r>
          </a:p>
          <a:p>
            <a:pPr marR="0" lvl="0" algn="l" defTabSz="914400" rtl="0" eaLnBrk="0" fontAlgn="base" latinLnBrk="0" hangingPunct="0">
              <a:lnSpc>
                <a:spcPct val="150000"/>
              </a:lnSpc>
              <a:spcBef>
                <a:spcPct val="0"/>
              </a:spcBef>
              <a:spcAft>
                <a:spcPct val="0"/>
              </a:spcAft>
              <a:buClrTx/>
              <a:buSzTx/>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Cluster 2: Low to Moderate Spenders with Many Children &amp; Low CR</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269875" marR="0" lvl="0" indent="-17145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050" b="1" i="0" u="none" strike="noStrike" cap="none" normalizeH="0" baseline="0" dirty="0" err="1">
                <a:ln>
                  <a:noFill/>
                </a:ln>
                <a:solidFill>
                  <a:schemeClr val="tx1"/>
                </a:solidFill>
                <a:effectLst/>
                <a:latin typeface="Arial" panose="020B0604020202020204" pitchFamily="34" charset="0"/>
              </a:rPr>
              <a:t>Total_Spend</a:t>
            </a:r>
            <a:r>
              <a:rPr kumimoji="0" lang="en-US" altLang="en-US" sz="1050" b="0" i="0" u="none" strike="noStrike" cap="none" normalizeH="0" baseline="0" dirty="0">
                <a:ln>
                  <a:noFill/>
                </a:ln>
                <a:solidFill>
                  <a:schemeClr val="tx1"/>
                </a:solidFill>
                <a:effectLst/>
                <a:latin typeface="Arial" panose="020B0604020202020204" pitchFamily="34" charset="0"/>
              </a:rPr>
              <a:t>: Low to moderate spending (mean: ~205,451) </a:t>
            </a:r>
          </a:p>
          <a:p>
            <a:pPr marL="269875" marR="0" lvl="0" indent="-17145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050" b="1" i="0" u="none" strike="noStrike" cap="none" normalizeH="0" baseline="0" dirty="0">
                <a:ln>
                  <a:noFill/>
                </a:ln>
                <a:solidFill>
                  <a:schemeClr val="tx1"/>
                </a:solidFill>
                <a:effectLst/>
                <a:latin typeface="Arial" panose="020B0604020202020204" pitchFamily="34" charset="0"/>
              </a:rPr>
              <a:t>CR</a:t>
            </a:r>
            <a:r>
              <a:rPr kumimoji="0" lang="en-US" altLang="en-US" sz="1050" b="0" i="0" u="none" strike="noStrike" cap="none" normalizeH="0" baseline="0" dirty="0">
                <a:ln>
                  <a:noFill/>
                </a:ln>
                <a:solidFill>
                  <a:schemeClr val="tx1"/>
                </a:solidFill>
                <a:effectLst/>
                <a:latin typeface="Arial" panose="020B0604020202020204" pitchFamily="34" charset="0"/>
              </a:rPr>
              <a:t>: Low conversion rate (mean: 0.0145) </a:t>
            </a:r>
          </a:p>
          <a:p>
            <a:pPr marL="269875" marR="0" lvl="0" indent="-17145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050" b="1" i="0" u="none" strike="noStrike" cap="none" normalizeH="0" baseline="0" dirty="0">
                <a:ln>
                  <a:noFill/>
                </a:ln>
                <a:solidFill>
                  <a:schemeClr val="tx1"/>
                </a:solidFill>
                <a:effectLst/>
                <a:latin typeface="Arial" panose="020B0604020202020204" pitchFamily="34" charset="0"/>
              </a:rPr>
              <a:t>Children</a:t>
            </a:r>
            <a:r>
              <a:rPr kumimoji="0" lang="en-US" altLang="en-US" sz="1050" b="0" i="0" u="none" strike="noStrike" cap="none" normalizeH="0" baseline="0" dirty="0">
                <a:ln>
                  <a:noFill/>
                </a:ln>
                <a:solidFill>
                  <a:schemeClr val="tx1"/>
                </a:solidFill>
                <a:effectLst/>
                <a:latin typeface="Arial" panose="020B0604020202020204" pitchFamily="34" charset="0"/>
              </a:rPr>
              <a:t>: High number of children (mean: 2.1)</a:t>
            </a:r>
          </a:p>
          <a:p>
            <a:pPr marL="269875" marR="0" lvl="0" indent="-17145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050" b="1" i="0" u="none" strike="noStrike" cap="none" normalizeH="0" baseline="0" dirty="0">
                <a:ln>
                  <a:noFill/>
                </a:ln>
                <a:solidFill>
                  <a:schemeClr val="tx1"/>
                </a:solidFill>
                <a:effectLst/>
                <a:latin typeface="Arial" panose="020B0604020202020204" pitchFamily="34" charset="0"/>
              </a:rPr>
              <a:t>Income</a:t>
            </a:r>
            <a:r>
              <a:rPr kumimoji="0" lang="en-US" altLang="en-US" sz="1050" b="0" i="0" u="none" strike="noStrike" cap="none" normalizeH="0" baseline="0" dirty="0">
                <a:ln>
                  <a:noFill/>
                </a:ln>
                <a:solidFill>
                  <a:schemeClr val="tx1"/>
                </a:solidFill>
                <a:effectLst/>
                <a:latin typeface="Arial" panose="020B0604020202020204" pitchFamily="34" charset="0"/>
              </a:rPr>
              <a:t>: Slightly higher income than Cluster 0 (mean: ~43.5 million).</a:t>
            </a:r>
          </a:p>
        </p:txBody>
      </p:sp>
      <p:sp>
        <p:nvSpPr>
          <p:cNvPr id="9" name="TextBox 8">
            <a:extLst>
              <a:ext uri="{FF2B5EF4-FFF2-40B4-BE49-F238E27FC236}">
                <a16:creationId xmlns:a16="http://schemas.microsoft.com/office/drawing/2014/main" id="{C107C63B-52EE-6CBC-6AF8-D8CD9A0DCA5D}"/>
              </a:ext>
            </a:extLst>
          </p:cNvPr>
          <p:cNvSpPr txBox="1"/>
          <p:nvPr/>
        </p:nvSpPr>
        <p:spPr>
          <a:xfrm>
            <a:off x="4744316" y="560525"/>
            <a:ext cx="4592320" cy="2763129"/>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Cluster 3: High Spenders with Children and Low CR</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269875" marR="0" lvl="0" indent="-17145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050" b="1" i="0" u="none" strike="noStrike" cap="none" normalizeH="0" baseline="0" dirty="0" err="1">
                <a:ln>
                  <a:noFill/>
                </a:ln>
                <a:solidFill>
                  <a:schemeClr val="tx1"/>
                </a:solidFill>
                <a:effectLst/>
                <a:latin typeface="Arial" panose="020B0604020202020204" pitchFamily="34" charset="0"/>
              </a:rPr>
              <a:t>Total_Spend</a:t>
            </a:r>
            <a:r>
              <a:rPr kumimoji="0" lang="en-US" altLang="en-US" sz="1050" b="0" i="0" u="none" strike="noStrike" cap="none" normalizeH="0" baseline="0" dirty="0">
                <a:ln>
                  <a:noFill/>
                </a:ln>
                <a:solidFill>
                  <a:schemeClr val="tx1"/>
                </a:solidFill>
                <a:effectLst/>
                <a:latin typeface="Arial" panose="020B0604020202020204" pitchFamily="34" charset="0"/>
              </a:rPr>
              <a:t>: High spending (mean: ~1.03 million) </a:t>
            </a:r>
          </a:p>
          <a:p>
            <a:pPr marL="269875" marR="0" lvl="0" indent="-17145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050" b="1" i="0" u="none" strike="noStrike" cap="none" normalizeH="0" baseline="0" dirty="0">
                <a:ln>
                  <a:noFill/>
                </a:ln>
                <a:solidFill>
                  <a:schemeClr val="tx1"/>
                </a:solidFill>
                <a:effectLst/>
                <a:latin typeface="Arial" panose="020B0604020202020204" pitchFamily="34" charset="0"/>
              </a:rPr>
              <a:t>CR</a:t>
            </a:r>
            <a:r>
              <a:rPr kumimoji="0" lang="en-US" altLang="en-US" sz="1050" b="0" i="0" u="none" strike="noStrike" cap="none" normalizeH="0" baseline="0" dirty="0">
                <a:ln>
                  <a:noFill/>
                </a:ln>
                <a:solidFill>
                  <a:schemeClr val="tx1"/>
                </a:solidFill>
                <a:effectLst/>
                <a:latin typeface="Arial" panose="020B0604020202020204" pitchFamily="34" charset="0"/>
              </a:rPr>
              <a:t>: Low conversion rate (mean: 0.0145)</a:t>
            </a:r>
          </a:p>
          <a:p>
            <a:pPr marL="269875" marR="0" lvl="0" indent="-17145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050" b="1" i="0" u="none" strike="noStrike" cap="none" normalizeH="0" baseline="0" dirty="0">
                <a:ln>
                  <a:noFill/>
                </a:ln>
                <a:solidFill>
                  <a:schemeClr val="tx1"/>
                </a:solidFill>
                <a:effectLst/>
                <a:latin typeface="Arial" panose="020B0604020202020204" pitchFamily="34" charset="0"/>
              </a:rPr>
              <a:t>Children</a:t>
            </a:r>
            <a:r>
              <a:rPr kumimoji="0" lang="en-US" altLang="en-US" sz="1050" b="0" i="0" u="none" strike="noStrike" cap="none" normalizeH="0" baseline="0" dirty="0">
                <a:ln>
                  <a:noFill/>
                </a:ln>
                <a:solidFill>
                  <a:schemeClr val="tx1"/>
                </a:solidFill>
                <a:effectLst/>
                <a:latin typeface="Arial" panose="020B0604020202020204" pitchFamily="34" charset="0"/>
              </a:rPr>
              <a:t>: Most have one child (mean: 1.04)</a:t>
            </a:r>
          </a:p>
          <a:p>
            <a:pPr marL="269875" marR="0" lvl="0" indent="-17145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r>
              <a:rPr kumimoji="0" lang="en-US" altLang="en-US" sz="1050" b="1" i="0" u="none" strike="noStrike" cap="none" normalizeH="0" baseline="0" dirty="0">
                <a:ln>
                  <a:noFill/>
                </a:ln>
                <a:solidFill>
                  <a:schemeClr val="tx1"/>
                </a:solidFill>
                <a:effectLst/>
                <a:latin typeface="Arial" panose="020B0604020202020204" pitchFamily="34" charset="0"/>
              </a:rPr>
              <a:t>Income</a:t>
            </a:r>
            <a:r>
              <a:rPr kumimoji="0" lang="en-US" altLang="en-US" sz="1050" b="0" i="0" u="none" strike="noStrike" cap="none" normalizeH="0" baseline="0" dirty="0">
                <a:ln>
                  <a:noFill/>
                </a:ln>
                <a:solidFill>
                  <a:schemeClr val="tx1"/>
                </a:solidFill>
                <a:effectLst/>
                <a:latin typeface="Arial" panose="020B0604020202020204" pitchFamily="34" charset="0"/>
              </a:rPr>
              <a:t>: Relatively high income (mean: ~64.7 million)</a:t>
            </a:r>
          </a:p>
          <a:p>
            <a:pPr marL="171450" marR="0" lvl="0" indent="-171450" algn="l" defTabSz="914400" rtl="0" eaLnBrk="0" fontAlgn="base" latinLnBrk="0" hangingPunct="0">
              <a:lnSpc>
                <a:spcPct val="150000"/>
              </a:lnSpc>
              <a:spcBef>
                <a:spcPct val="0"/>
              </a:spcBef>
              <a:spcAft>
                <a:spcPct val="0"/>
              </a:spcAft>
              <a:buClrTx/>
              <a:buSzTx/>
              <a:buFont typeface="Courier New" panose="02070309020205020404" pitchFamily="49" charset="0"/>
              <a:buChar char="o"/>
              <a:tabLst/>
            </a:pP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100" b="1" i="0" u="none" strike="noStrike" cap="none" normalizeH="0" baseline="0" dirty="0">
                <a:ln>
                  <a:noFill/>
                </a:ln>
                <a:solidFill>
                  <a:schemeClr val="tx1"/>
                </a:solidFill>
                <a:effectLst/>
                <a:latin typeface="Arial" panose="020B0604020202020204" pitchFamily="34" charset="0"/>
              </a:rPr>
              <a:t>Cluster 4: High Spenders without Children and Moderate CR</a:t>
            </a: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269875" marR="0" lvl="0" indent="-171450" algn="l" defTabSz="914400" rtl="0" eaLnBrk="0" fontAlgn="base" latinLnBrk="0" hangingPunct="0">
              <a:lnSpc>
                <a:spcPct val="150000"/>
              </a:lnSpc>
              <a:spcBef>
                <a:spcPct val="0"/>
              </a:spcBef>
              <a:spcAft>
                <a:spcPct val="0"/>
              </a:spcAft>
              <a:buClrTx/>
              <a:buSzTx/>
              <a:buFont typeface="Courier New" panose="02070309020205020404" pitchFamily="49" charset="0"/>
              <a:buChar char="o"/>
            </a:pPr>
            <a:r>
              <a:rPr kumimoji="0" lang="en-US" altLang="en-US" sz="1050" b="1" i="0" u="none" strike="noStrike" cap="none" normalizeH="0" baseline="0" dirty="0" err="1">
                <a:ln>
                  <a:noFill/>
                </a:ln>
                <a:solidFill>
                  <a:schemeClr val="tx1"/>
                </a:solidFill>
                <a:effectLst/>
                <a:latin typeface="Arial" panose="020B0604020202020204" pitchFamily="34" charset="0"/>
              </a:rPr>
              <a:t>Total_Spend</a:t>
            </a:r>
            <a:r>
              <a:rPr kumimoji="0" lang="en-US" altLang="en-US" sz="1050" b="0" i="0" u="none" strike="noStrike" cap="none" normalizeH="0" baseline="0" dirty="0">
                <a:ln>
                  <a:noFill/>
                </a:ln>
                <a:solidFill>
                  <a:schemeClr val="tx1"/>
                </a:solidFill>
                <a:effectLst/>
                <a:latin typeface="Arial" panose="020B0604020202020204" pitchFamily="34" charset="0"/>
              </a:rPr>
              <a:t>: High spending (mean: ~1.3 million)</a:t>
            </a:r>
          </a:p>
          <a:p>
            <a:pPr marL="269875" marR="0" lvl="0" indent="-171450" algn="l" defTabSz="914400" rtl="0" eaLnBrk="0" fontAlgn="base" latinLnBrk="0" hangingPunct="0">
              <a:lnSpc>
                <a:spcPct val="150000"/>
              </a:lnSpc>
              <a:spcBef>
                <a:spcPct val="0"/>
              </a:spcBef>
              <a:spcAft>
                <a:spcPct val="0"/>
              </a:spcAft>
              <a:buClrTx/>
              <a:buSzTx/>
              <a:buFont typeface="Courier New" panose="02070309020205020404" pitchFamily="49" charset="0"/>
              <a:buChar char="o"/>
            </a:pPr>
            <a:r>
              <a:rPr kumimoji="0" lang="en-US" altLang="en-US" sz="1050" b="1" i="0" u="none" strike="noStrike" cap="none" normalizeH="0" baseline="0" dirty="0">
                <a:ln>
                  <a:noFill/>
                </a:ln>
                <a:solidFill>
                  <a:schemeClr val="tx1"/>
                </a:solidFill>
                <a:effectLst/>
                <a:latin typeface="Arial" panose="020B0604020202020204" pitchFamily="34" charset="0"/>
              </a:rPr>
              <a:t>CR</a:t>
            </a:r>
            <a:r>
              <a:rPr kumimoji="0" lang="en-US" altLang="en-US" sz="1050" b="0" i="0" u="none" strike="noStrike" cap="none" normalizeH="0" baseline="0" dirty="0">
                <a:ln>
                  <a:noFill/>
                </a:ln>
                <a:solidFill>
                  <a:schemeClr val="tx1"/>
                </a:solidFill>
                <a:effectLst/>
                <a:latin typeface="Arial" panose="020B0604020202020204" pitchFamily="34" charset="0"/>
              </a:rPr>
              <a:t>: Moderate conversion rate (mean: 0.0946)</a:t>
            </a:r>
          </a:p>
          <a:p>
            <a:pPr marL="269875" marR="0" lvl="0" indent="-171450" algn="l" defTabSz="914400" rtl="0" eaLnBrk="0" fontAlgn="base" latinLnBrk="0" hangingPunct="0">
              <a:lnSpc>
                <a:spcPct val="150000"/>
              </a:lnSpc>
              <a:spcBef>
                <a:spcPct val="0"/>
              </a:spcBef>
              <a:spcAft>
                <a:spcPct val="0"/>
              </a:spcAft>
              <a:buClrTx/>
              <a:buSzTx/>
              <a:buFont typeface="Courier New" panose="02070309020205020404" pitchFamily="49" charset="0"/>
              <a:buChar char="o"/>
            </a:pPr>
            <a:r>
              <a:rPr kumimoji="0" lang="en-US" altLang="en-US" sz="1050" b="1" i="0" u="none" strike="noStrike" cap="none" normalizeH="0" baseline="0" dirty="0">
                <a:ln>
                  <a:noFill/>
                </a:ln>
                <a:solidFill>
                  <a:schemeClr val="tx1"/>
                </a:solidFill>
                <a:effectLst/>
                <a:latin typeface="Arial" panose="020B0604020202020204" pitchFamily="34" charset="0"/>
              </a:rPr>
              <a:t>Children</a:t>
            </a:r>
            <a:r>
              <a:rPr kumimoji="0" lang="en-US" altLang="en-US" sz="1050" b="0" i="0" u="none" strike="noStrike" cap="none" normalizeH="0" baseline="0" dirty="0">
                <a:ln>
                  <a:noFill/>
                </a:ln>
                <a:solidFill>
                  <a:schemeClr val="tx1"/>
                </a:solidFill>
                <a:effectLst/>
                <a:latin typeface="Arial" panose="020B0604020202020204" pitchFamily="34" charset="0"/>
              </a:rPr>
              <a:t>: No children (mean: 0.0)</a:t>
            </a:r>
          </a:p>
          <a:p>
            <a:pPr marL="269875" marR="0" lvl="0" indent="-171450" algn="l" defTabSz="914400" rtl="0" eaLnBrk="0" fontAlgn="base" latinLnBrk="0" hangingPunct="0">
              <a:lnSpc>
                <a:spcPct val="150000"/>
              </a:lnSpc>
              <a:spcBef>
                <a:spcPct val="0"/>
              </a:spcBef>
              <a:spcAft>
                <a:spcPct val="0"/>
              </a:spcAft>
              <a:buClrTx/>
              <a:buSzTx/>
              <a:buFont typeface="Courier New" panose="02070309020205020404" pitchFamily="49" charset="0"/>
              <a:buChar char="o"/>
            </a:pPr>
            <a:r>
              <a:rPr kumimoji="0" lang="en-US" altLang="en-US" sz="1050" b="1" i="0" u="none" strike="noStrike" cap="none" normalizeH="0" baseline="0" dirty="0">
                <a:ln>
                  <a:noFill/>
                </a:ln>
                <a:solidFill>
                  <a:schemeClr val="tx1"/>
                </a:solidFill>
                <a:effectLst/>
                <a:latin typeface="Arial" panose="020B0604020202020204" pitchFamily="34" charset="0"/>
              </a:rPr>
              <a:t>Income</a:t>
            </a:r>
            <a:r>
              <a:rPr kumimoji="0" lang="en-US" altLang="en-US" sz="1050" b="0" i="0" u="none" strike="noStrike" cap="none" normalizeH="0" baseline="0" dirty="0">
                <a:ln>
                  <a:noFill/>
                </a:ln>
                <a:solidFill>
                  <a:schemeClr val="tx1"/>
                </a:solidFill>
                <a:effectLst/>
                <a:latin typeface="Arial" panose="020B0604020202020204" pitchFamily="34" charset="0"/>
              </a:rPr>
              <a:t>: High income (mean: ~72.1 million).</a:t>
            </a:r>
          </a:p>
        </p:txBody>
      </p:sp>
    </p:spTree>
    <p:extLst>
      <p:ext uri="{BB962C8B-B14F-4D97-AF65-F5344CB8AC3E}">
        <p14:creationId xmlns:p14="http://schemas.microsoft.com/office/powerpoint/2010/main" val="414097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1E14D826-16C0-7E3B-370D-2730D9666424}"/>
            </a:ext>
          </a:extLst>
        </p:cNvPr>
        <p:cNvGrpSpPr/>
        <p:nvPr/>
      </p:nvGrpSpPr>
      <p:grpSpPr>
        <a:xfrm>
          <a:off x="0" y="0"/>
          <a:ext cx="0" cy="0"/>
          <a:chOff x="0" y="0"/>
          <a:chExt cx="0" cy="0"/>
        </a:xfrm>
      </p:grpSpPr>
      <p:sp>
        <p:nvSpPr>
          <p:cNvPr id="113" name="Google Shape;113;p27">
            <a:extLst>
              <a:ext uri="{FF2B5EF4-FFF2-40B4-BE49-F238E27FC236}">
                <a16:creationId xmlns:a16="http://schemas.microsoft.com/office/drawing/2014/main" id="{67E9ED98-7507-8C2C-55DB-8961FE355D50}"/>
              </a:ext>
            </a:extLst>
          </p:cNvPr>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Cluster Interpretation</a:t>
            </a:r>
            <a:endParaRPr b="1" dirty="0"/>
          </a:p>
        </p:txBody>
      </p:sp>
      <p:sp>
        <p:nvSpPr>
          <p:cNvPr id="2" name="Google Shape;168;p32">
            <a:extLst>
              <a:ext uri="{FF2B5EF4-FFF2-40B4-BE49-F238E27FC236}">
                <a16:creationId xmlns:a16="http://schemas.microsoft.com/office/drawing/2014/main" id="{6CE87D4F-1444-4C1C-8D84-C5F51F9A48C2}"/>
              </a:ext>
            </a:extLst>
          </p:cNvPr>
          <p:cNvSpPr txBox="1"/>
          <p:nvPr/>
        </p:nvSpPr>
        <p:spPr>
          <a:xfrm>
            <a:off x="4694325" y="4887684"/>
            <a:ext cx="4488000" cy="307746"/>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dirty="0">
                <a:ln>
                  <a:noFill/>
                </a:ln>
                <a:solidFill>
                  <a:srgbClr val="000000"/>
                </a:solidFill>
                <a:effectLst/>
                <a:uLnTx/>
                <a:uFillTx/>
                <a:latin typeface="Arial"/>
                <a:cs typeface="Arial"/>
                <a:sym typeface="Arial"/>
              </a:rPr>
              <a:t>Please check this Jupyter Notebook file </a:t>
            </a:r>
            <a:r>
              <a:rPr kumimoji="0" lang="en" sz="800" b="0" i="0" u="sng" strike="noStrike" kern="0" cap="none" spc="0" normalizeH="0" baseline="0" noProof="0" dirty="0">
                <a:ln>
                  <a:noFill/>
                </a:ln>
                <a:solidFill>
                  <a:srgbClr val="0097A7"/>
                </a:solidFill>
                <a:effectLst/>
                <a:uLnTx/>
                <a:uFillTx/>
                <a:latin typeface="Arial"/>
                <a:cs typeface="Arial"/>
                <a:sym typeface="Arial"/>
                <a:hlinkClick r:id="rId3"/>
              </a:rPr>
              <a:t>here </a:t>
            </a:r>
            <a:r>
              <a:rPr kumimoji="0" lang="en" sz="800" b="0" i="0" u="none" strike="noStrike" kern="0" cap="none" spc="0" normalizeH="0" baseline="0" noProof="0" dirty="0">
                <a:ln>
                  <a:noFill/>
                </a:ln>
                <a:solidFill>
                  <a:srgbClr val="000000"/>
                </a:solidFill>
                <a:effectLst/>
                <a:uLnTx/>
                <a:uFillTx/>
                <a:latin typeface="Arial"/>
                <a:cs typeface="Arial"/>
                <a:sym typeface="Arial"/>
              </a:rPr>
              <a:t>for more details</a:t>
            </a:r>
            <a:endParaRPr kumimoji="0" sz="8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CB903EDF-6364-2D97-1121-541F6EF0181B}"/>
              </a:ext>
            </a:extLst>
          </p:cNvPr>
          <p:cNvPicPr>
            <a:picLocks noChangeAspect="1"/>
          </p:cNvPicPr>
          <p:nvPr/>
        </p:nvPicPr>
        <p:blipFill>
          <a:blip r:embed="rId4"/>
          <a:stretch>
            <a:fillRect/>
          </a:stretch>
        </p:blipFill>
        <p:spPr>
          <a:xfrm>
            <a:off x="1241425" y="660399"/>
            <a:ext cx="6661150" cy="4299403"/>
          </a:xfrm>
          <a:prstGeom prst="rect">
            <a:avLst/>
          </a:prstGeom>
        </p:spPr>
      </p:pic>
    </p:spTree>
    <p:extLst>
      <p:ext uri="{BB962C8B-B14F-4D97-AF65-F5344CB8AC3E}">
        <p14:creationId xmlns:p14="http://schemas.microsoft.com/office/powerpoint/2010/main" val="2523591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2">
          <a:extLst>
            <a:ext uri="{FF2B5EF4-FFF2-40B4-BE49-F238E27FC236}">
              <a16:creationId xmlns:a16="http://schemas.microsoft.com/office/drawing/2014/main" id="{30737539-DCF6-20E6-DA90-219A5190B584}"/>
            </a:ext>
          </a:extLst>
        </p:cNvPr>
        <p:cNvGrpSpPr/>
        <p:nvPr/>
      </p:nvGrpSpPr>
      <p:grpSpPr>
        <a:xfrm>
          <a:off x="0" y="0"/>
          <a:ext cx="0" cy="0"/>
          <a:chOff x="0" y="0"/>
          <a:chExt cx="0" cy="0"/>
        </a:xfrm>
      </p:grpSpPr>
      <p:sp>
        <p:nvSpPr>
          <p:cNvPr id="113" name="Google Shape;113;p27">
            <a:extLst>
              <a:ext uri="{FF2B5EF4-FFF2-40B4-BE49-F238E27FC236}">
                <a16:creationId xmlns:a16="http://schemas.microsoft.com/office/drawing/2014/main" id="{4EE12A62-9F43-8132-F4FF-CCDA38B250EC}"/>
              </a:ext>
            </a:extLst>
          </p:cNvPr>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t>Business Recommendation</a:t>
            </a:r>
            <a:endParaRPr b="1" dirty="0"/>
          </a:p>
        </p:txBody>
      </p:sp>
      <p:sp>
        <p:nvSpPr>
          <p:cNvPr id="2" name="Google Shape;168;p32">
            <a:extLst>
              <a:ext uri="{FF2B5EF4-FFF2-40B4-BE49-F238E27FC236}">
                <a16:creationId xmlns:a16="http://schemas.microsoft.com/office/drawing/2014/main" id="{6BA831BA-72C4-0E10-38DD-DDFCEE727472}"/>
              </a:ext>
            </a:extLst>
          </p:cNvPr>
          <p:cNvSpPr txBox="1"/>
          <p:nvPr/>
        </p:nvSpPr>
        <p:spPr>
          <a:xfrm>
            <a:off x="4694325" y="4887684"/>
            <a:ext cx="4488000" cy="307746"/>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dirty="0">
                <a:ln>
                  <a:noFill/>
                </a:ln>
                <a:solidFill>
                  <a:srgbClr val="000000"/>
                </a:solidFill>
                <a:effectLst/>
                <a:uLnTx/>
                <a:uFillTx/>
                <a:latin typeface="Arial"/>
                <a:cs typeface="Arial"/>
                <a:sym typeface="Arial"/>
              </a:rPr>
              <a:t>Please check this Jupyter Notebook file </a:t>
            </a:r>
            <a:r>
              <a:rPr kumimoji="0" lang="en" sz="800" b="0" i="0" u="sng" strike="noStrike" kern="0" cap="none" spc="0" normalizeH="0" baseline="0" noProof="0" dirty="0">
                <a:ln>
                  <a:noFill/>
                </a:ln>
                <a:solidFill>
                  <a:srgbClr val="0097A7"/>
                </a:solidFill>
                <a:effectLst/>
                <a:uLnTx/>
                <a:uFillTx/>
                <a:latin typeface="Arial"/>
                <a:cs typeface="Arial"/>
                <a:sym typeface="Arial"/>
                <a:hlinkClick r:id="rId3"/>
              </a:rPr>
              <a:t>here </a:t>
            </a:r>
            <a:r>
              <a:rPr kumimoji="0" lang="en" sz="800" b="0" i="0" u="none" strike="noStrike" kern="0" cap="none" spc="0" normalizeH="0" baseline="0" noProof="0" dirty="0">
                <a:ln>
                  <a:noFill/>
                </a:ln>
                <a:solidFill>
                  <a:srgbClr val="000000"/>
                </a:solidFill>
                <a:effectLst/>
                <a:uLnTx/>
                <a:uFillTx/>
                <a:latin typeface="Arial"/>
                <a:cs typeface="Arial"/>
                <a:sym typeface="Arial"/>
              </a:rPr>
              <a:t>for more details</a:t>
            </a:r>
            <a:endParaRPr kumimoji="0" sz="8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Rectangle 1">
            <a:extLst>
              <a:ext uri="{FF2B5EF4-FFF2-40B4-BE49-F238E27FC236}">
                <a16:creationId xmlns:a16="http://schemas.microsoft.com/office/drawing/2014/main" id="{70173A1C-141C-788B-5115-1B92AA454A8E}"/>
              </a:ext>
            </a:extLst>
          </p:cNvPr>
          <p:cNvSpPr>
            <a:spLocks noChangeArrowheads="1"/>
          </p:cNvSpPr>
          <p:nvPr/>
        </p:nvSpPr>
        <p:spPr bwMode="auto">
          <a:xfrm>
            <a:off x="59266" y="724808"/>
            <a:ext cx="9084733"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7800" marR="0" lvl="0" indent="-17780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Cluster 1 (Main Focus)</a:t>
            </a:r>
            <a:endParaRPr lang="en-US" altLang="en-US" sz="1800" dirty="0">
              <a:solidFill>
                <a:schemeClr val="tx1"/>
              </a:solidFill>
              <a:latin typeface="Arial" panose="020B0604020202020204" pitchFamily="34" charset="0"/>
            </a:endParaRPr>
          </a:p>
          <a:p>
            <a:pPr marL="177800"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high-value and high-conversion group, and it’s worth investing in premium marketing strategies tailored to their preferences.</a:t>
            </a:r>
          </a:p>
          <a:p>
            <a:pPr marL="177800"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177800" marR="0" lvl="0" indent="-17780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Clusters 0 and 2</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177800"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have low conversion rates and moderate to low spending, likely because of family responsibilities. Consider family-oriented campaigns or promotions.</a:t>
            </a:r>
          </a:p>
          <a:p>
            <a:pPr marL="177800"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177800" marR="0" lvl="0" indent="-17780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Clusters 3 and 4</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177800" marR="0" lvl="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high spenders but differ in family status. Personalized marketing emphasizing convenience or exclusivity could be effective. </a:t>
            </a:r>
          </a:p>
        </p:txBody>
      </p:sp>
    </p:spTree>
    <p:extLst>
      <p:ext uri="{BB962C8B-B14F-4D97-AF65-F5344CB8AC3E}">
        <p14:creationId xmlns:p14="http://schemas.microsoft.com/office/powerpoint/2010/main" val="30298180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6">
          <a:extLst>
            <a:ext uri="{FF2B5EF4-FFF2-40B4-BE49-F238E27FC236}">
              <a16:creationId xmlns:a16="http://schemas.microsoft.com/office/drawing/2014/main" id="{C366139C-CD11-C003-8564-694EDF0FF0DD}"/>
            </a:ext>
          </a:extLst>
        </p:cNvPr>
        <p:cNvGrpSpPr/>
        <p:nvPr/>
      </p:nvGrpSpPr>
      <p:grpSpPr>
        <a:xfrm>
          <a:off x="0" y="0"/>
          <a:ext cx="0" cy="0"/>
          <a:chOff x="0" y="0"/>
          <a:chExt cx="0" cy="0"/>
        </a:xfrm>
      </p:grpSpPr>
      <p:sp>
        <p:nvSpPr>
          <p:cNvPr id="169" name="Google Shape;169;p32">
            <a:extLst>
              <a:ext uri="{FF2B5EF4-FFF2-40B4-BE49-F238E27FC236}">
                <a16:creationId xmlns:a16="http://schemas.microsoft.com/office/drawing/2014/main" id="{4FE8C599-E6D9-8BA3-594F-310ACE8E2880}"/>
              </a:ext>
            </a:extLst>
          </p:cNvPr>
          <p:cNvSpPr txBox="1">
            <a:spLocks noGrp="1"/>
          </p:cNvSpPr>
          <p:nvPr>
            <p:ph type="body" idx="1"/>
          </p:nvPr>
        </p:nvSpPr>
        <p:spPr>
          <a:xfrm>
            <a:off x="1451850" y="1967375"/>
            <a:ext cx="6240300" cy="1208750"/>
          </a:xfrm>
          <a:prstGeom prst="rect">
            <a:avLst/>
          </a:prstGeom>
        </p:spPr>
        <p:txBody>
          <a:bodyPr spcFirstLastPara="1" wrap="square" lIns="91425" tIns="91425" rIns="91425" bIns="91425" anchor="t" anchorCtr="0">
            <a:noAutofit/>
          </a:bodyPr>
          <a:lstStyle/>
          <a:p>
            <a:pPr marL="101600" lvl="0" indent="0" algn="ctr" rtl="0">
              <a:lnSpc>
                <a:spcPct val="150000"/>
              </a:lnSpc>
              <a:spcBef>
                <a:spcPts val="0"/>
              </a:spcBef>
              <a:spcAft>
                <a:spcPts val="0"/>
              </a:spcAft>
              <a:buClr>
                <a:schemeClr val="dk1"/>
              </a:buClr>
              <a:buSzPts val="2000"/>
              <a:buNone/>
            </a:pPr>
            <a:r>
              <a:rPr lang="en" sz="4800" b="1" dirty="0">
                <a:solidFill>
                  <a:schemeClr val="dk1"/>
                </a:solidFill>
              </a:rPr>
              <a:t>Thank You</a:t>
            </a:r>
            <a:endParaRPr sz="4800" b="1" dirty="0">
              <a:solidFill>
                <a:schemeClr val="dk1"/>
              </a:solidFill>
            </a:endParaRPr>
          </a:p>
        </p:txBody>
      </p:sp>
    </p:spTree>
    <p:extLst>
      <p:ext uri="{BB962C8B-B14F-4D97-AF65-F5344CB8AC3E}">
        <p14:creationId xmlns:p14="http://schemas.microsoft.com/office/powerpoint/2010/main" val="1342476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a:extLst>
            <a:ext uri="{FF2B5EF4-FFF2-40B4-BE49-F238E27FC236}">
              <a16:creationId xmlns:a16="http://schemas.microsoft.com/office/drawing/2014/main" id="{415D85BB-2C75-9879-32CA-9A2298846270}"/>
            </a:ext>
          </a:extLst>
        </p:cNvPr>
        <p:cNvGrpSpPr/>
        <p:nvPr/>
      </p:nvGrpSpPr>
      <p:grpSpPr>
        <a:xfrm>
          <a:off x="0" y="0"/>
          <a:ext cx="0" cy="0"/>
          <a:chOff x="0" y="0"/>
          <a:chExt cx="0" cy="0"/>
        </a:xfrm>
      </p:grpSpPr>
      <p:sp>
        <p:nvSpPr>
          <p:cNvPr id="107" name="Google Shape;107;p26">
            <a:extLst>
              <a:ext uri="{FF2B5EF4-FFF2-40B4-BE49-F238E27FC236}">
                <a16:creationId xmlns:a16="http://schemas.microsoft.com/office/drawing/2014/main" id="{F04DEB03-5FE8-66D4-63D4-ACC6BBA307E5}"/>
              </a:ext>
            </a:extLst>
          </p:cNvPr>
          <p:cNvSpPr txBox="1">
            <a:spLocks noGrp="1"/>
          </p:cNvSpPr>
          <p:nvPr>
            <p:ph type="title"/>
          </p:nvPr>
        </p:nvSpPr>
        <p:spPr>
          <a:xfrm>
            <a:off x="608850" y="1787050"/>
            <a:ext cx="7926300" cy="15694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SzPts val="990"/>
              <a:buNone/>
            </a:pPr>
            <a:r>
              <a:rPr lang="en" sz="3600" b="1" dirty="0">
                <a:solidFill>
                  <a:schemeClr val="tx1"/>
                </a:solidFill>
                <a:latin typeface="Roboto"/>
                <a:ea typeface="Roboto"/>
                <a:cs typeface="Roboto"/>
                <a:sym typeface="Roboto"/>
              </a:rPr>
              <a:t>Exploratory Data Analysis</a:t>
            </a:r>
            <a:endParaRPr sz="3600" b="1" dirty="0">
              <a:solidFill>
                <a:schemeClr val="tx1"/>
              </a:solidFill>
              <a:latin typeface="Roboto"/>
              <a:ea typeface="Roboto"/>
              <a:cs typeface="Roboto"/>
              <a:sym typeface="Roboto"/>
            </a:endParaRPr>
          </a:p>
        </p:txBody>
      </p:sp>
    </p:spTree>
    <p:extLst>
      <p:ext uri="{BB962C8B-B14F-4D97-AF65-F5344CB8AC3E}">
        <p14:creationId xmlns:p14="http://schemas.microsoft.com/office/powerpoint/2010/main" val="2164476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Data Information and Assumption</a:t>
            </a:r>
            <a:endParaRPr b="1" i="1"/>
          </a:p>
        </p:txBody>
      </p:sp>
      <p:sp>
        <p:nvSpPr>
          <p:cNvPr id="114" name="Google Shape;114;p27"/>
          <p:cNvSpPr txBox="1">
            <a:spLocks noGrp="1"/>
          </p:cNvSpPr>
          <p:nvPr>
            <p:ph type="body" idx="1"/>
          </p:nvPr>
        </p:nvSpPr>
        <p:spPr>
          <a:xfrm>
            <a:off x="0" y="602100"/>
            <a:ext cx="9357600" cy="4401700"/>
          </a:xfrm>
          <a:prstGeom prst="rect">
            <a:avLst/>
          </a:prstGeom>
        </p:spPr>
        <p:txBody>
          <a:bodyPr spcFirstLastPara="1" wrap="square" lIns="91425" tIns="91425" rIns="91425" bIns="91425" anchor="t" anchorCtr="0">
            <a:noAutofit/>
          </a:bodyPr>
          <a:lstStyle/>
          <a:p>
            <a:pPr marL="457200" lvl="0" indent="-343693" algn="l" rtl="0">
              <a:lnSpc>
                <a:spcPct val="150000"/>
              </a:lnSpc>
              <a:spcBef>
                <a:spcPts val="0"/>
              </a:spcBef>
              <a:spcAft>
                <a:spcPts val="0"/>
              </a:spcAft>
              <a:buClr>
                <a:schemeClr val="dk1"/>
              </a:buClr>
              <a:buSzPts val="1813"/>
              <a:buChar char="●"/>
            </a:pPr>
            <a:r>
              <a:rPr lang="en" dirty="0">
                <a:solidFill>
                  <a:schemeClr val="tx1"/>
                </a:solidFill>
              </a:rPr>
              <a:t>Dataset consist of customer demography &amp; activity on the platform</a:t>
            </a:r>
            <a:endParaRPr dirty="0">
              <a:solidFill>
                <a:schemeClr val="tx1"/>
              </a:solidFill>
            </a:endParaRPr>
          </a:p>
          <a:p>
            <a:pPr marL="457200" lvl="0" indent="-343693" algn="l" rtl="0">
              <a:lnSpc>
                <a:spcPct val="150000"/>
              </a:lnSpc>
              <a:spcBef>
                <a:spcPts val="0"/>
              </a:spcBef>
              <a:spcAft>
                <a:spcPts val="0"/>
              </a:spcAft>
              <a:buClr>
                <a:schemeClr val="dk1"/>
              </a:buClr>
              <a:buSzPts val="1813"/>
              <a:buChar char="●"/>
            </a:pPr>
            <a:r>
              <a:rPr lang="en" dirty="0">
                <a:solidFill>
                  <a:schemeClr val="tx1"/>
                </a:solidFill>
              </a:rPr>
              <a:t>Dataset shape: 30 column by 2,240 row</a:t>
            </a:r>
            <a:endParaRPr dirty="0">
              <a:solidFill>
                <a:schemeClr val="tx1"/>
              </a:solidFill>
            </a:endParaRPr>
          </a:p>
          <a:p>
            <a:pPr marL="457200" lvl="0" indent="-343693" algn="l" rtl="0">
              <a:lnSpc>
                <a:spcPct val="150000"/>
              </a:lnSpc>
              <a:spcBef>
                <a:spcPts val="0"/>
              </a:spcBef>
              <a:spcAft>
                <a:spcPts val="0"/>
              </a:spcAft>
              <a:buClr>
                <a:schemeClr val="dk1"/>
              </a:buClr>
              <a:buSzPts val="1813"/>
              <a:buChar char="●"/>
            </a:pPr>
            <a:r>
              <a:rPr lang="en" dirty="0">
                <a:solidFill>
                  <a:schemeClr val="tx1"/>
                </a:solidFill>
              </a:rPr>
              <a:t>Since no specific explanation on each label, below assumption is made:</a:t>
            </a:r>
            <a:endParaRPr dirty="0">
              <a:solidFill>
                <a:schemeClr val="tx1"/>
              </a:solidFill>
            </a:endParaRPr>
          </a:p>
          <a:p>
            <a:pPr marL="914400" lvl="1" indent="-337343" algn="l" rtl="0">
              <a:lnSpc>
                <a:spcPct val="100000"/>
              </a:lnSpc>
              <a:spcBef>
                <a:spcPts val="0"/>
              </a:spcBef>
              <a:spcAft>
                <a:spcPts val="0"/>
              </a:spcAft>
              <a:buClr>
                <a:schemeClr val="dk1"/>
              </a:buClr>
              <a:buSzPts val="1713"/>
              <a:buChar char="○"/>
            </a:pPr>
            <a:r>
              <a:rPr lang="en" sz="1600" b="1" dirty="0">
                <a:solidFill>
                  <a:schemeClr val="tx1"/>
                </a:solidFill>
              </a:rPr>
              <a:t>Dt_Customer </a:t>
            </a:r>
            <a:endParaRPr sz="1600" b="1" dirty="0">
              <a:solidFill>
                <a:schemeClr val="tx1"/>
              </a:solidFill>
            </a:endParaRPr>
          </a:p>
          <a:p>
            <a:pPr marL="914400" lvl="0" indent="0" algn="l" rtl="0">
              <a:lnSpc>
                <a:spcPct val="100000"/>
              </a:lnSpc>
              <a:spcBef>
                <a:spcPts val="0"/>
              </a:spcBef>
              <a:spcAft>
                <a:spcPts val="0"/>
              </a:spcAft>
              <a:buNone/>
            </a:pPr>
            <a:r>
              <a:rPr lang="en" sz="1600" dirty="0">
                <a:solidFill>
                  <a:schemeClr val="tx1"/>
                </a:solidFill>
              </a:rPr>
              <a:t>→ date when customer join membership</a:t>
            </a:r>
          </a:p>
          <a:p>
            <a:pPr marL="914400" lvl="1" indent="-337343" algn="l" rtl="0">
              <a:lnSpc>
                <a:spcPct val="100000"/>
              </a:lnSpc>
              <a:spcBef>
                <a:spcPts val="0"/>
              </a:spcBef>
              <a:spcAft>
                <a:spcPts val="0"/>
              </a:spcAft>
              <a:buClr>
                <a:schemeClr val="dk1"/>
              </a:buClr>
              <a:buSzPts val="1713"/>
              <a:buChar char="○"/>
            </a:pPr>
            <a:r>
              <a:rPr lang="en-US" sz="1600" b="1" dirty="0">
                <a:solidFill>
                  <a:schemeClr val="tx1"/>
                </a:solidFill>
              </a:rPr>
              <a:t>Income</a:t>
            </a:r>
          </a:p>
          <a:p>
            <a:pPr marL="914400" lvl="0" indent="0" algn="l" rtl="0">
              <a:lnSpc>
                <a:spcPct val="100000"/>
              </a:lnSpc>
              <a:spcBef>
                <a:spcPts val="0"/>
              </a:spcBef>
              <a:spcAft>
                <a:spcPts val="0"/>
              </a:spcAft>
              <a:buNone/>
            </a:pPr>
            <a:r>
              <a:rPr lang="en-US" sz="1600" dirty="0">
                <a:solidFill>
                  <a:schemeClr val="tx1"/>
                </a:solidFill>
              </a:rPr>
              <a:t>→ customer yearly income in Rupiah</a:t>
            </a:r>
            <a:endParaRPr sz="1600" dirty="0">
              <a:solidFill>
                <a:schemeClr val="tx1"/>
              </a:solidFill>
            </a:endParaRPr>
          </a:p>
          <a:p>
            <a:pPr marL="914400" lvl="1" indent="-337343" algn="l" rtl="0">
              <a:lnSpc>
                <a:spcPct val="100000"/>
              </a:lnSpc>
              <a:spcBef>
                <a:spcPts val="0"/>
              </a:spcBef>
              <a:spcAft>
                <a:spcPts val="0"/>
              </a:spcAft>
              <a:buClr>
                <a:schemeClr val="dk1"/>
              </a:buClr>
              <a:buSzPts val="1713"/>
              <a:buChar char="○"/>
            </a:pPr>
            <a:r>
              <a:rPr lang="en" sz="1600" b="1" dirty="0">
                <a:solidFill>
                  <a:schemeClr val="tx1"/>
                </a:solidFill>
              </a:rPr>
              <a:t>MntCoke, MntFruits, MntMeatProducts, etc. </a:t>
            </a:r>
            <a:endParaRPr sz="1600" b="1" dirty="0">
              <a:solidFill>
                <a:schemeClr val="tx1"/>
              </a:solidFill>
            </a:endParaRPr>
          </a:p>
          <a:p>
            <a:pPr marL="914400" lvl="0" indent="0" algn="l" rtl="0">
              <a:lnSpc>
                <a:spcPct val="100000"/>
              </a:lnSpc>
              <a:spcBef>
                <a:spcPts val="0"/>
              </a:spcBef>
              <a:spcAft>
                <a:spcPts val="0"/>
              </a:spcAft>
              <a:buNone/>
            </a:pPr>
            <a:r>
              <a:rPr lang="en" sz="1600" dirty="0">
                <a:solidFill>
                  <a:schemeClr val="tx1"/>
                </a:solidFill>
              </a:rPr>
              <a:t>→ customer expenditure on each category</a:t>
            </a:r>
            <a:endParaRPr sz="1600" dirty="0">
              <a:solidFill>
                <a:schemeClr val="tx1"/>
              </a:solidFill>
            </a:endParaRPr>
          </a:p>
          <a:p>
            <a:pPr marL="914400" lvl="1" indent="-337343" algn="l" rtl="0">
              <a:lnSpc>
                <a:spcPct val="100000"/>
              </a:lnSpc>
              <a:spcBef>
                <a:spcPts val="0"/>
              </a:spcBef>
              <a:spcAft>
                <a:spcPts val="0"/>
              </a:spcAft>
              <a:buClr>
                <a:schemeClr val="dk1"/>
              </a:buClr>
              <a:buSzPts val="1713"/>
              <a:buChar char="○"/>
            </a:pPr>
            <a:r>
              <a:rPr lang="en" sz="1600" b="1" dirty="0">
                <a:solidFill>
                  <a:schemeClr val="tx1"/>
                </a:solidFill>
              </a:rPr>
              <a:t>NumDealsPurchases, NumWebPurchases, NumCatalogPurchases, etc. </a:t>
            </a:r>
            <a:endParaRPr sz="1600" b="1" dirty="0">
              <a:solidFill>
                <a:schemeClr val="tx1"/>
              </a:solidFill>
            </a:endParaRPr>
          </a:p>
          <a:p>
            <a:pPr marL="914400" lvl="0" indent="0" algn="l" rtl="0">
              <a:lnSpc>
                <a:spcPct val="100000"/>
              </a:lnSpc>
              <a:spcBef>
                <a:spcPts val="0"/>
              </a:spcBef>
              <a:spcAft>
                <a:spcPts val="0"/>
              </a:spcAft>
              <a:buNone/>
            </a:pPr>
            <a:r>
              <a:rPr lang="en" sz="1600" dirty="0">
                <a:solidFill>
                  <a:schemeClr val="tx1"/>
                </a:solidFill>
              </a:rPr>
              <a:t>→ number of customer transaction on each platform/sources</a:t>
            </a:r>
            <a:endParaRPr sz="1600" dirty="0">
              <a:solidFill>
                <a:schemeClr val="tx1"/>
              </a:solidFill>
            </a:endParaRPr>
          </a:p>
          <a:p>
            <a:pPr marL="914400" lvl="1" indent="-337343" algn="l" rtl="0">
              <a:lnSpc>
                <a:spcPct val="100000"/>
              </a:lnSpc>
              <a:spcBef>
                <a:spcPts val="0"/>
              </a:spcBef>
              <a:spcAft>
                <a:spcPts val="0"/>
              </a:spcAft>
              <a:buClr>
                <a:schemeClr val="dk1"/>
              </a:buClr>
              <a:buSzPts val="1713"/>
              <a:buChar char="○"/>
            </a:pPr>
            <a:r>
              <a:rPr lang="en" sz="1600" b="1" dirty="0">
                <a:solidFill>
                  <a:schemeClr val="tx1"/>
                </a:solidFill>
              </a:rPr>
              <a:t>Response</a:t>
            </a:r>
            <a:endParaRPr sz="1600" b="1" dirty="0">
              <a:solidFill>
                <a:schemeClr val="tx1"/>
              </a:solidFill>
            </a:endParaRPr>
          </a:p>
          <a:p>
            <a:pPr marL="914400" lvl="0" indent="0" algn="l" rtl="0">
              <a:lnSpc>
                <a:spcPct val="100000"/>
              </a:lnSpc>
              <a:spcBef>
                <a:spcPts val="0"/>
              </a:spcBef>
              <a:spcAft>
                <a:spcPts val="0"/>
              </a:spcAft>
              <a:buNone/>
            </a:pPr>
            <a:r>
              <a:rPr lang="en" sz="1600" dirty="0">
                <a:solidFill>
                  <a:schemeClr val="tx1"/>
                </a:solidFill>
              </a:rPr>
              <a:t>→ number of customer interaction on the marketing campaign</a:t>
            </a:r>
          </a:p>
          <a:p>
            <a:pPr marL="914400" lvl="1" indent="-337343" algn="l" rtl="0">
              <a:lnSpc>
                <a:spcPct val="100000"/>
              </a:lnSpc>
              <a:spcBef>
                <a:spcPts val="0"/>
              </a:spcBef>
              <a:spcAft>
                <a:spcPts val="0"/>
              </a:spcAft>
              <a:buClr>
                <a:schemeClr val="dk1"/>
              </a:buClr>
              <a:buSzPts val="1713"/>
              <a:buChar char="○"/>
            </a:pPr>
            <a:r>
              <a:rPr lang="en-US" sz="1600" b="1" dirty="0" err="1">
                <a:solidFill>
                  <a:schemeClr val="tx1"/>
                </a:solidFill>
              </a:rPr>
              <a:t>AcceptedCmpX</a:t>
            </a:r>
            <a:endParaRPr lang="en-US" sz="1600" b="1" dirty="0">
              <a:solidFill>
                <a:schemeClr val="tx1"/>
              </a:solidFill>
            </a:endParaRPr>
          </a:p>
          <a:p>
            <a:pPr marL="914400" lvl="0" indent="0" algn="l" rtl="0">
              <a:lnSpc>
                <a:spcPct val="100000"/>
              </a:lnSpc>
              <a:spcBef>
                <a:spcPts val="0"/>
              </a:spcBef>
              <a:spcAft>
                <a:spcPts val="0"/>
              </a:spcAft>
              <a:buNone/>
            </a:pPr>
            <a:r>
              <a:rPr lang="en-US" sz="1600" dirty="0">
                <a:solidFill>
                  <a:schemeClr val="tx1"/>
                </a:solidFill>
              </a:rPr>
              <a:t>→ </a:t>
            </a:r>
            <a:r>
              <a:rPr lang="en-US" sz="1400" dirty="0">
                <a:solidFill>
                  <a:schemeClr val="tx1"/>
                </a:solidFill>
              </a:rPr>
              <a:t>customer who has accepted a specific marketing campaign, labeled as "Campaign X"</a:t>
            </a:r>
            <a:endParaRPr sz="1600" dirty="0">
              <a:solidFill>
                <a:schemeClr val="tx1"/>
              </a:solidFill>
            </a:endParaRPr>
          </a:p>
          <a:p>
            <a:pPr marL="914400" lvl="0" indent="0" algn="l" rtl="0">
              <a:lnSpc>
                <a:spcPct val="100000"/>
              </a:lnSpc>
              <a:spcBef>
                <a:spcPts val="0"/>
              </a:spcBef>
              <a:spcAft>
                <a:spcPts val="0"/>
              </a:spcAft>
              <a:buNone/>
            </a:pPr>
            <a:endParaRPr sz="1600" b="1" dirty="0">
              <a:solidFill>
                <a:schemeClr val="tx1"/>
              </a:solidFill>
            </a:endParaRPr>
          </a:p>
        </p:txBody>
      </p:sp>
      <p:sp>
        <p:nvSpPr>
          <p:cNvPr id="3" name="Google Shape;168;p32">
            <a:extLst>
              <a:ext uri="{FF2B5EF4-FFF2-40B4-BE49-F238E27FC236}">
                <a16:creationId xmlns:a16="http://schemas.microsoft.com/office/drawing/2014/main" id="{1F68D0EE-BEF0-C629-6F26-7CE61630C3CA}"/>
              </a:ext>
            </a:extLst>
          </p:cNvPr>
          <p:cNvSpPr txBox="1"/>
          <p:nvPr/>
        </p:nvSpPr>
        <p:spPr>
          <a:xfrm>
            <a:off x="4694325" y="4887684"/>
            <a:ext cx="4488000" cy="307746"/>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dirty="0">
                <a:ln>
                  <a:noFill/>
                </a:ln>
                <a:solidFill>
                  <a:srgbClr val="000000"/>
                </a:solidFill>
                <a:effectLst/>
                <a:uLnTx/>
                <a:uFillTx/>
                <a:latin typeface="Arial"/>
                <a:cs typeface="Arial"/>
                <a:sym typeface="Arial"/>
              </a:rPr>
              <a:t>Please check this Jupyter Notebook file </a:t>
            </a:r>
            <a:r>
              <a:rPr kumimoji="0" lang="en" sz="800" b="0" i="0" u="sng" strike="noStrike" kern="0" cap="none" spc="0" normalizeH="0" baseline="0" noProof="0" dirty="0">
                <a:ln>
                  <a:noFill/>
                </a:ln>
                <a:solidFill>
                  <a:srgbClr val="0097A7"/>
                </a:solidFill>
                <a:effectLst/>
                <a:uLnTx/>
                <a:uFillTx/>
                <a:latin typeface="Arial"/>
                <a:cs typeface="Arial"/>
                <a:sym typeface="Arial"/>
                <a:hlinkClick r:id="rId3"/>
              </a:rPr>
              <a:t>here </a:t>
            </a:r>
            <a:r>
              <a:rPr kumimoji="0" lang="en" sz="800" b="0" i="0" u="none" strike="noStrike" kern="0" cap="none" spc="0" normalizeH="0" baseline="0" noProof="0" dirty="0">
                <a:ln>
                  <a:noFill/>
                </a:ln>
                <a:solidFill>
                  <a:srgbClr val="000000"/>
                </a:solidFill>
                <a:effectLst/>
                <a:uLnTx/>
                <a:uFillTx/>
                <a:latin typeface="Arial"/>
                <a:cs typeface="Arial"/>
                <a:sym typeface="Arial"/>
              </a:rPr>
              <a:t>for more details</a:t>
            </a:r>
            <a:endParaRPr kumimoji="0" sz="8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8"/>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Feature Engineering</a:t>
            </a:r>
            <a:endParaRPr b="1" i="1"/>
          </a:p>
        </p:txBody>
      </p:sp>
      <p:sp>
        <p:nvSpPr>
          <p:cNvPr id="121" name="Google Shape;121;p28"/>
          <p:cNvSpPr txBox="1">
            <a:spLocks noGrp="1"/>
          </p:cNvSpPr>
          <p:nvPr>
            <p:ph type="body" idx="1"/>
          </p:nvPr>
        </p:nvSpPr>
        <p:spPr>
          <a:xfrm>
            <a:off x="0" y="2842250"/>
            <a:ext cx="4712700" cy="2047800"/>
          </a:xfrm>
          <a:prstGeom prst="rect">
            <a:avLst/>
          </a:prstGeom>
        </p:spPr>
        <p:txBody>
          <a:bodyPr spcFirstLastPara="1" wrap="square" lIns="91425" tIns="91425" rIns="91425" bIns="91425" anchor="t" anchorCtr="0">
            <a:noAutofit/>
          </a:bodyPr>
          <a:lstStyle/>
          <a:p>
            <a:pPr marL="457200" lvl="0" indent="-311150" algn="l" rtl="0">
              <a:lnSpc>
                <a:spcPct val="100000"/>
              </a:lnSpc>
              <a:spcBef>
                <a:spcPts val="0"/>
              </a:spcBef>
              <a:spcAft>
                <a:spcPts val="0"/>
              </a:spcAft>
              <a:buClr>
                <a:schemeClr val="dk1"/>
              </a:buClr>
              <a:buSzPts val="1300"/>
              <a:buAutoNum type="arabicPeriod"/>
            </a:pPr>
            <a:r>
              <a:rPr lang="en" sz="1300" b="1" dirty="0">
                <a:solidFill>
                  <a:schemeClr val="dk1"/>
                </a:solidFill>
              </a:rPr>
              <a:t>CR (Conversion Rate)</a:t>
            </a:r>
            <a:endParaRPr sz="1300" b="1" dirty="0">
              <a:solidFill>
                <a:schemeClr val="dk1"/>
              </a:solidFill>
            </a:endParaRPr>
          </a:p>
          <a:p>
            <a:pPr marL="457200" lvl="0" indent="0" algn="l" rtl="0">
              <a:lnSpc>
                <a:spcPct val="100000"/>
              </a:lnSpc>
              <a:spcBef>
                <a:spcPts val="0"/>
              </a:spcBef>
              <a:spcAft>
                <a:spcPts val="0"/>
              </a:spcAft>
              <a:buNone/>
            </a:pPr>
            <a:r>
              <a:rPr lang="en" sz="1300" dirty="0">
                <a:solidFill>
                  <a:schemeClr val="dk1"/>
                </a:solidFill>
              </a:rPr>
              <a:t>Ratio between “Response” and “NumWebVisitsMonth”</a:t>
            </a:r>
            <a:endParaRPr lang="en-ID" sz="1300" dirty="0">
              <a:solidFill>
                <a:schemeClr val="dk1"/>
              </a:solidFill>
            </a:endParaRPr>
          </a:p>
          <a:p>
            <a:pPr marL="488950" lvl="0" algn="l" rtl="0">
              <a:lnSpc>
                <a:spcPct val="100000"/>
              </a:lnSpc>
              <a:spcBef>
                <a:spcPts val="0"/>
              </a:spcBef>
              <a:spcAft>
                <a:spcPts val="0"/>
              </a:spcAft>
              <a:buClr>
                <a:schemeClr val="dk1"/>
              </a:buClr>
              <a:buSzPts val="1300"/>
              <a:buFont typeface="+mj-lt"/>
              <a:buAutoNum type="arabicPeriod" startAt="2"/>
            </a:pPr>
            <a:r>
              <a:rPr lang="en-ID" sz="1300" b="1" dirty="0">
                <a:solidFill>
                  <a:schemeClr val="dk1"/>
                </a:solidFill>
              </a:rPr>
              <a:t>Age</a:t>
            </a:r>
          </a:p>
          <a:p>
            <a:pPr marL="457200" lvl="0" indent="0" algn="l" rtl="0">
              <a:lnSpc>
                <a:spcPct val="100000"/>
              </a:lnSpc>
              <a:spcBef>
                <a:spcPts val="0"/>
              </a:spcBef>
              <a:spcAft>
                <a:spcPts val="0"/>
              </a:spcAft>
              <a:buNone/>
            </a:pPr>
            <a:r>
              <a:rPr lang="en" sz="1300" dirty="0">
                <a:solidFill>
                  <a:schemeClr val="dk1"/>
                </a:solidFill>
              </a:rPr>
              <a:t>Age of the customer (current year - “Year_Birth”)</a:t>
            </a:r>
            <a:endParaRPr sz="1300" dirty="0">
              <a:solidFill>
                <a:schemeClr val="dk1"/>
              </a:solidFill>
            </a:endParaRPr>
          </a:p>
          <a:p>
            <a:pPr marL="488950" lvl="0" algn="l" rtl="0">
              <a:lnSpc>
                <a:spcPct val="100000"/>
              </a:lnSpc>
              <a:spcBef>
                <a:spcPts val="0"/>
              </a:spcBef>
              <a:spcAft>
                <a:spcPts val="0"/>
              </a:spcAft>
              <a:buClr>
                <a:schemeClr val="dk1"/>
              </a:buClr>
              <a:buSzPts val="1300"/>
              <a:buFont typeface="+mj-lt"/>
              <a:buAutoNum type="arabicPeriod" startAt="3"/>
            </a:pPr>
            <a:r>
              <a:rPr lang="en" sz="1300" b="1" dirty="0">
                <a:solidFill>
                  <a:schemeClr val="dk1"/>
                </a:solidFill>
              </a:rPr>
              <a:t>Children</a:t>
            </a:r>
            <a:endParaRPr sz="1300" b="1" dirty="0">
              <a:solidFill>
                <a:schemeClr val="dk1"/>
              </a:solidFill>
            </a:endParaRPr>
          </a:p>
          <a:p>
            <a:pPr marL="457200" lvl="0" indent="0" algn="l" rtl="0">
              <a:lnSpc>
                <a:spcPct val="100000"/>
              </a:lnSpc>
              <a:spcBef>
                <a:spcPts val="0"/>
              </a:spcBef>
              <a:spcAft>
                <a:spcPts val="0"/>
              </a:spcAft>
              <a:buNone/>
            </a:pPr>
            <a:r>
              <a:rPr lang="en" sz="1300" dirty="0">
                <a:solidFill>
                  <a:schemeClr val="dk1"/>
                </a:solidFill>
              </a:rPr>
              <a:t>Number customer’s children (“Kidhome”+”Teenhome”)</a:t>
            </a:r>
            <a:endParaRPr sz="1300" dirty="0">
              <a:solidFill>
                <a:schemeClr val="dk1"/>
              </a:solidFill>
            </a:endParaRPr>
          </a:p>
          <a:p>
            <a:pPr marL="488950" lvl="0" algn="l" rtl="0">
              <a:lnSpc>
                <a:spcPct val="100000"/>
              </a:lnSpc>
              <a:spcBef>
                <a:spcPts val="0"/>
              </a:spcBef>
              <a:spcAft>
                <a:spcPts val="0"/>
              </a:spcAft>
              <a:buClr>
                <a:schemeClr val="dk1"/>
              </a:buClr>
              <a:buSzPts val="1300"/>
              <a:buFont typeface="+mj-lt"/>
              <a:buAutoNum type="arabicPeriod" startAt="4"/>
            </a:pPr>
            <a:r>
              <a:rPr lang="en" sz="1300" b="1" dirty="0">
                <a:solidFill>
                  <a:schemeClr val="dk1"/>
                </a:solidFill>
              </a:rPr>
              <a:t>Total_Spend</a:t>
            </a:r>
            <a:endParaRPr sz="1300" b="1" dirty="0">
              <a:solidFill>
                <a:schemeClr val="dk1"/>
              </a:solidFill>
            </a:endParaRPr>
          </a:p>
          <a:p>
            <a:pPr marL="457200" lvl="0" indent="0" algn="l" rtl="0">
              <a:lnSpc>
                <a:spcPct val="100000"/>
              </a:lnSpc>
              <a:spcBef>
                <a:spcPts val="0"/>
              </a:spcBef>
              <a:spcAft>
                <a:spcPts val="0"/>
              </a:spcAft>
              <a:buNone/>
            </a:pPr>
            <a:r>
              <a:rPr lang="en" sz="1300" dirty="0">
                <a:solidFill>
                  <a:schemeClr val="dk1"/>
                </a:solidFill>
              </a:rPr>
              <a:t>Total customer’s expenditure (sum of “MntXxx”)</a:t>
            </a:r>
            <a:endParaRPr sz="1300" b="1" dirty="0">
              <a:solidFill>
                <a:schemeClr val="dk1"/>
              </a:solidFill>
            </a:endParaRPr>
          </a:p>
        </p:txBody>
      </p:sp>
      <p:sp>
        <p:nvSpPr>
          <p:cNvPr id="123" name="Google Shape;123;p28"/>
          <p:cNvSpPr txBox="1"/>
          <p:nvPr/>
        </p:nvSpPr>
        <p:spPr>
          <a:xfrm>
            <a:off x="4572000" y="2842250"/>
            <a:ext cx="4572000" cy="17856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Clr>
                <a:schemeClr val="dk1"/>
              </a:buClr>
              <a:buSzPts val="1300"/>
              <a:buAutoNum type="arabicPeriod" startAt="5"/>
            </a:pPr>
            <a:r>
              <a:rPr lang="en" sz="1300" b="1">
                <a:solidFill>
                  <a:schemeClr val="dk1"/>
                </a:solidFill>
              </a:rPr>
              <a:t>Purchases</a:t>
            </a:r>
            <a:endParaRPr sz="1300" b="1">
              <a:solidFill>
                <a:schemeClr val="dk1"/>
              </a:solidFill>
            </a:endParaRPr>
          </a:p>
          <a:p>
            <a:pPr marL="457200" lvl="0" indent="0" algn="l" rtl="0">
              <a:spcBef>
                <a:spcPts val="0"/>
              </a:spcBef>
              <a:spcAft>
                <a:spcPts val="0"/>
              </a:spcAft>
              <a:buNone/>
            </a:pPr>
            <a:r>
              <a:rPr lang="en" sz="1300">
                <a:solidFill>
                  <a:schemeClr val="dk1"/>
                </a:solidFill>
              </a:rPr>
              <a:t>Total customer’s purchases (sum of “NumXxxPurchases”)</a:t>
            </a:r>
            <a:endParaRPr sz="1300">
              <a:solidFill>
                <a:schemeClr val="dk1"/>
              </a:solidFill>
            </a:endParaRPr>
          </a:p>
          <a:p>
            <a:pPr marL="457200" lvl="0" indent="-311150" algn="l" rtl="0">
              <a:spcBef>
                <a:spcPts val="0"/>
              </a:spcBef>
              <a:spcAft>
                <a:spcPts val="0"/>
              </a:spcAft>
              <a:buClr>
                <a:schemeClr val="dk1"/>
              </a:buClr>
              <a:buSzPts val="1300"/>
              <a:buAutoNum type="arabicPeriod" startAt="6"/>
            </a:pPr>
            <a:r>
              <a:rPr lang="en" sz="1300" b="1">
                <a:solidFill>
                  <a:schemeClr val="dk1"/>
                </a:solidFill>
              </a:rPr>
              <a:t>Member_Period</a:t>
            </a:r>
            <a:endParaRPr sz="1300" b="1">
              <a:solidFill>
                <a:schemeClr val="dk1"/>
              </a:solidFill>
            </a:endParaRPr>
          </a:p>
          <a:p>
            <a:pPr marL="457200" lvl="0" indent="0" algn="l" rtl="0">
              <a:spcBef>
                <a:spcPts val="0"/>
              </a:spcBef>
              <a:spcAft>
                <a:spcPts val="0"/>
              </a:spcAft>
              <a:buNone/>
            </a:pPr>
            <a:r>
              <a:rPr lang="en" sz="1300">
                <a:solidFill>
                  <a:schemeClr val="dk1"/>
                </a:solidFill>
              </a:rPr>
              <a:t>Customer’s membership age in year (current year - “Dt_Customer”)</a:t>
            </a:r>
            <a:endParaRPr sz="1300">
              <a:solidFill>
                <a:schemeClr val="dk1"/>
              </a:solidFill>
            </a:endParaRPr>
          </a:p>
          <a:p>
            <a:pPr marL="457200" lvl="0" indent="-311150" algn="l" rtl="0">
              <a:spcBef>
                <a:spcPts val="0"/>
              </a:spcBef>
              <a:spcAft>
                <a:spcPts val="0"/>
              </a:spcAft>
              <a:buClr>
                <a:schemeClr val="dk1"/>
              </a:buClr>
              <a:buSzPts val="1300"/>
              <a:buAutoNum type="arabicPeriod" startAt="7"/>
            </a:pPr>
            <a:r>
              <a:rPr lang="en" sz="1300" b="1">
                <a:solidFill>
                  <a:schemeClr val="dk1"/>
                </a:solidFill>
              </a:rPr>
              <a:t>Age_Category</a:t>
            </a:r>
            <a:endParaRPr sz="1300" b="1">
              <a:solidFill>
                <a:schemeClr val="dk1"/>
              </a:solidFill>
            </a:endParaRPr>
          </a:p>
          <a:p>
            <a:pPr marL="457200" lvl="0" indent="0" algn="l" rtl="0">
              <a:spcBef>
                <a:spcPts val="0"/>
              </a:spcBef>
              <a:spcAft>
                <a:spcPts val="0"/>
              </a:spcAft>
              <a:buNone/>
            </a:pPr>
            <a:r>
              <a:rPr lang="en" sz="1300">
                <a:solidFill>
                  <a:schemeClr val="dk1"/>
                </a:solidFill>
              </a:rPr>
              <a:t>Divide age to several category for ease of EDA</a:t>
            </a:r>
            <a:endParaRPr sz="1300">
              <a:solidFill>
                <a:schemeClr val="dk1"/>
              </a:solidFill>
            </a:endParaRPr>
          </a:p>
        </p:txBody>
      </p:sp>
      <p:sp>
        <p:nvSpPr>
          <p:cNvPr id="124" name="Google Shape;124;p28"/>
          <p:cNvSpPr txBox="1">
            <a:spLocks noGrp="1"/>
          </p:cNvSpPr>
          <p:nvPr>
            <p:ph type="body" idx="1"/>
          </p:nvPr>
        </p:nvSpPr>
        <p:spPr>
          <a:xfrm>
            <a:off x="187600" y="613200"/>
            <a:ext cx="8892300" cy="461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400">
                <a:solidFill>
                  <a:schemeClr val="dk1"/>
                </a:solidFill>
              </a:rPr>
              <a:t>For in depth analysis &amp; modelling, several relevant features are engineered as below:</a:t>
            </a:r>
            <a:endParaRPr sz="1400">
              <a:solidFill>
                <a:schemeClr val="dk1"/>
              </a:solidFill>
            </a:endParaRPr>
          </a:p>
          <a:p>
            <a:pPr marL="0" lvl="0" indent="0" algn="l" rtl="0">
              <a:lnSpc>
                <a:spcPct val="150000"/>
              </a:lnSpc>
              <a:spcBef>
                <a:spcPts val="0"/>
              </a:spcBef>
              <a:spcAft>
                <a:spcPts val="0"/>
              </a:spcAft>
              <a:buNone/>
            </a:pPr>
            <a:endParaRPr sz="1500" b="1">
              <a:solidFill>
                <a:schemeClr val="dk1"/>
              </a:solidFill>
            </a:endParaRPr>
          </a:p>
        </p:txBody>
      </p:sp>
      <p:pic>
        <p:nvPicPr>
          <p:cNvPr id="125" name="Google Shape;125;p28"/>
          <p:cNvPicPr preferRelativeResize="0"/>
          <p:nvPr/>
        </p:nvPicPr>
        <p:blipFill rotWithShape="1">
          <a:blip r:embed="rId3">
            <a:alphaModFix/>
          </a:blip>
          <a:srcRect b="18586"/>
          <a:stretch/>
        </p:blipFill>
        <p:spPr>
          <a:xfrm>
            <a:off x="2285988" y="1307197"/>
            <a:ext cx="4572001" cy="1535055"/>
          </a:xfrm>
          <a:prstGeom prst="rect">
            <a:avLst/>
          </a:prstGeom>
          <a:noFill/>
          <a:ln>
            <a:noFill/>
          </a:ln>
        </p:spPr>
      </p:pic>
      <p:sp>
        <p:nvSpPr>
          <p:cNvPr id="126" name="Google Shape;126;p28"/>
          <p:cNvSpPr txBox="1">
            <a:spLocks noGrp="1"/>
          </p:cNvSpPr>
          <p:nvPr>
            <p:ph type="body" idx="1"/>
          </p:nvPr>
        </p:nvSpPr>
        <p:spPr>
          <a:xfrm>
            <a:off x="2401850" y="1047800"/>
            <a:ext cx="322800" cy="354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b="1">
                <a:solidFill>
                  <a:srgbClr val="0000FF"/>
                </a:solidFill>
              </a:rPr>
              <a:t>1</a:t>
            </a:r>
            <a:endParaRPr sz="1300" b="1">
              <a:solidFill>
                <a:srgbClr val="0000FF"/>
              </a:solidFill>
            </a:endParaRPr>
          </a:p>
        </p:txBody>
      </p:sp>
      <p:sp>
        <p:nvSpPr>
          <p:cNvPr id="127" name="Google Shape;127;p28"/>
          <p:cNvSpPr/>
          <p:nvPr/>
        </p:nvSpPr>
        <p:spPr>
          <a:xfrm>
            <a:off x="2282600" y="1102375"/>
            <a:ext cx="561300" cy="1739700"/>
          </a:xfrm>
          <a:prstGeom prst="rect">
            <a:avLst/>
          </a:prstGeom>
          <a:no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8" name="Google Shape;128;p28"/>
          <p:cNvSpPr/>
          <p:nvPr/>
        </p:nvSpPr>
        <p:spPr>
          <a:xfrm>
            <a:off x="2843900" y="1102375"/>
            <a:ext cx="322800" cy="1739700"/>
          </a:xfrm>
          <a:prstGeom prst="rect">
            <a:avLst/>
          </a:prstGeom>
          <a:no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9" name="Google Shape;129;p28"/>
          <p:cNvSpPr/>
          <p:nvPr/>
        </p:nvSpPr>
        <p:spPr>
          <a:xfrm>
            <a:off x="3166700" y="1102375"/>
            <a:ext cx="561300" cy="1739700"/>
          </a:xfrm>
          <a:prstGeom prst="rect">
            <a:avLst/>
          </a:prstGeom>
          <a:no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0" name="Google Shape;130;p28"/>
          <p:cNvSpPr/>
          <p:nvPr/>
        </p:nvSpPr>
        <p:spPr>
          <a:xfrm>
            <a:off x="3728000" y="1102375"/>
            <a:ext cx="765600" cy="1739700"/>
          </a:xfrm>
          <a:prstGeom prst="rect">
            <a:avLst/>
          </a:prstGeom>
          <a:no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1" name="Google Shape;131;p28"/>
          <p:cNvSpPr/>
          <p:nvPr/>
        </p:nvSpPr>
        <p:spPr>
          <a:xfrm>
            <a:off x="4493600" y="1102375"/>
            <a:ext cx="638100" cy="1739700"/>
          </a:xfrm>
          <a:prstGeom prst="rect">
            <a:avLst/>
          </a:prstGeom>
          <a:no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2" name="Google Shape;132;p28"/>
          <p:cNvSpPr/>
          <p:nvPr/>
        </p:nvSpPr>
        <p:spPr>
          <a:xfrm>
            <a:off x="5131700" y="1102375"/>
            <a:ext cx="876000" cy="1739700"/>
          </a:xfrm>
          <a:prstGeom prst="rect">
            <a:avLst/>
          </a:prstGeom>
          <a:no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3" name="Google Shape;133;p28"/>
          <p:cNvSpPr/>
          <p:nvPr/>
        </p:nvSpPr>
        <p:spPr>
          <a:xfrm>
            <a:off x="6007700" y="1102375"/>
            <a:ext cx="876000" cy="1739700"/>
          </a:xfrm>
          <a:prstGeom prst="rect">
            <a:avLst/>
          </a:prstGeom>
          <a:noFill/>
          <a:ln w="9525"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4" name="Google Shape;134;p28"/>
          <p:cNvSpPr txBox="1">
            <a:spLocks noGrp="1"/>
          </p:cNvSpPr>
          <p:nvPr>
            <p:ph type="body" idx="1"/>
          </p:nvPr>
        </p:nvSpPr>
        <p:spPr>
          <a:xfrm>
            <a:off x="2843900" y="1047800"/>
            <a:ext cx="322800" cy="354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b="1">
                <a:solidFill>
                  <a:srgbClr val="0000FF"/>
                </a:solidFill>
              </a:rPr>
              <a:t>2</a:t>
            </a:r>
            <a:endParaRPr sz="1300" b="1">
              <a:solidFill>
                <a:srgbClr val="0000FF"/>
              </a:solidFill>
            </a:endParaRPr>
          </a:p>
        </p:txBody>
      </p:sp>
      <p:sp>
        <p:nvSpPr>
          <p:cNvPr id="135" name="Google Shape;135;p28"/>
          <p:cNvSpPr txBox="1">
            <a:spLocks noGrp="1"/>
          </p:cNvSpPr>
          <p:nvPr>
            <p:ph type="body" idx="1"/>
          </p:nvPr>
        </p:nvSpPr>
        <p:spPr>
          <a:xfrm>
            <a:off x="3285950" y="1047800"/>
            <a:ext cx="322800" cy="354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b="1">
                <a:solidFill>
                  <a:srgbClr val="0000FF"/>
                </a:solidFill>
              </a:rPr>
              <a:t>3</a:t>
            </a:r>
            <a:endParaRPr sz="1300" b="1">
              <a:solidFill>
                <a:srgbClr val="0000FF"/>
              </a:solidFill>
            </a:endParaRPr>
          </a:p>
        </p:txBody>
      </p:sp>
      <p:sp>
        <p:nvSpPr>
          <p:cNvPr id="136" name="Google Shape;136;p28"/>
          <p:cNvSpPr txBox="1">
            <a:spLocks noGrp="1"/>
          </p:cNvSpPr>
          <p:nvPr>
            <p:ph type="body" idx="1"/>
          </p:nvPr>
        </p:nvSpPr>
        <p:spPr>
          <a:xfrm>
            <a:off x="3949400" y="1047800"/>
            <a:ext cx="322800" cy="354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b="1">
                <a:solidFill>
                  <a:srgbClr val="0000FF"/>
                </a:solidFill>
              </a:rPr>
              <a:t>4</a:t>
            </a:r>
            <a:endParaRPr sz="1300" b="1">
              <a:solidFill>
                <a:srgbClr val="0000FF"/>
              </a:solidFill>
            </a:endParaRPr>
          </a:p>
        </p:txBody>
      </p:sp>
      <p:sp>
        <p:nvSpPr>
          <p:cNvPr id="137" name="Google Shape;137;p28"/>
          <p:cNvSpPr txBox="1">
            <a:spLocks noGrp="1"/>
          </p:cNvSpPr>
          <p:nvPr>
            <p:ph type="body" idx="1"/>
          </p:nvPr>
        </p:nvSpPr>
        <p:spPr>
          <a:xfrm>
            <a:off x="4651250" y="1047800"/>
            <a:ext cx="322800" cy="354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b="1">
                <a:solidFill>
                  <a:srgbClr val="0000FF"/>
                </a:solidFill>
              </a:rPr>
              <a:t>5</a:t>
            </a:r>
            <a:endParaRPr sz="1300" b="1">
              <a:solidFill>
                <a:srgbClr val="0000FF"/>
              </a:solidFill>
            </a:endParaRPr>
          </a:p>
        </p:txBody>
      </p:sp>
      <p:sp>
        <p:nvSpPr>
          <p:cNvPr id="138" name="Google Shape;138;p28"/>
          <p:cNvSpPr txBox="1">
            <a:spLocks noGrp="1"/>
          </p:cNvSpPr>
          <p:nvPr>
            <p:ph type="body" idx="1"/>
          </p:nvPr>
        </p:nvSpPr>
        <p:spPr>
          <a:xfrm>
            <a:off x="5408300" y="1047800"/>
            <a:ext cx="322800" cy="354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b="1">
                <a:solidFill>
                  <a:srgbClr val="0000FF"/>
                </a:solidFill>
              </a:rPr>
              <a:t>6</a:t>
            </a:r>
            <a:endParaRPr sz="1300" b="1">
              <a:solidFill>
                <a:srgbClr val="0000FF"/>
              </a:solidFill>
            </a:endParaRPr>
          </a:p>
        </p:txBody>
      </p:sp>
      <p:sp>
        <p:nvSpPr>
          <p:cNvPr id="139" name="Google Shape;139;p28"/>
          <p:cNvSpPr txBox="1">
            <a:spLocks noGrp="1"/>
          </p:cNvSpPr>
          <p:nvPr>
            <p:ph type="body" idx="1"/>
          </p:nvPr>
        </p:nvSpPr>
        <p:spPr>
          <a:xfrm>
            <a:off x="6284300" y="1047800"/>
            <a:ext cx="322800" cy="354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300" b="1">
                <a:solidFill>
                  <a:srgbClr val="0000FF"/>
                </a:solidFill>
              </a:rPr>
              <a:t>7</a:t>
            </a:r>
            <a:endParaRPr sz="1300" b="1">
              <a:solidFill>
                <a:srgbClr val="0000FF"/>
              </a:solidFill>
            </a:endParaRPr>
          </a:p>
        </p:txBody>
      </p:sp>
      <p:sp>
        <p:nvSpPr>
          <p:cNvPr id="2" name="Google Shape;168;p32">
            <a:extLst>
              <a:ext uri="{FF2B5EF4-FFF2-40B4-BE49-F238E27FC236}">
                <a16:creationId xmlns:a16="http://schemas.microsoft.com/office/drawing/2014/main" id="{8D3DA7D1-1631-C99C-C775-0C8930F93D61}"/>
              </a:ext>
            </a:extLst>
          </p:cNvPr>
          <p:cNvSpPr txBox="1"/>
          <p:nvPr/>
        </p:nvSpPr>
        <p:spPr>
          <a:xfrm>
            <a:off x="4694325" y="4887684"/>
            <a:ext cx="4488000" cy="307746"/>
          </a:xfrm>
          <a:prstGeom prst="rect">
            <a:avLst/>
          </a:prstGeom>
          <a:noFill/>
          <a:ln>
            <a:noFill/>
          </a:ln>
        </p:spPr>
        <p:txBody>
          <a:bodyPr spcFirstLastPara="1" wrap="square" lIns="91425" tIns="91425" rIns="91425" bIns="91425" anchor="t" anchorCtr="0">
            <a:spAutoFit/>
          </a:bodyPr>
          <a:lstStyle/>
          <a:p>
            <a:pPr marL="0" lvl="0" indent="0" algn="r" rtl="0">
              <a:lnSpc>
                <a:spcPct val="100000"/>
              </a:lnSpc>
              <a:spcBef>
                <a:spcPts val="0"/>
              </a:spcBef>
              <a:spcAft>
                <a:spcPts val="0"/>
              </a:spcAft>
              <a:buNone/>
            </a:pPr>
            <a:r>
              <a:rPr lang="en" sz="800" dirty="0"/>
              <a:t>Please check this Jupyter Notebook file </a:t>
            </a:r>
            <a:r>
              <a:rPr lang="en" sz="800" u="sng" dirty="0">
                <a:solidFill>
                  <a:schemeClr val="hlink"/>
                </a:solidFill>
                <a:hlinkClick r:id="rId4"/>
              </a:rPr>
              <a:t>here </a:t>
            </a:r>
            <a:r>
              <a:rPr lang="en" sz="800" dirty="0"/>
              <a:t>for more details</a:t>
            </a:r>
            <a:endParaRPr sz="800" dirty="0">
              <a:solidFill>
                <a:srgbClr val="000000"/>
              </a:solidFill>
            </a:endParaRPr>
          </a:p>
        </p:txBody>
      </p:sp>
      <p:sp>
        <p:nvSpPr>
          <p:cNvPr id="3" name="Google Shape;168;p32">
            <a:extLst>
              <a:ext uri="{FF2B5EF4-FFF2-40B4-BE49-F238E27FC236}">
                <a16:creationId xmlns:a16="http://schemas.microsoft.com/office/drawing/2014/main" id="{CF518E9E-D0AC-C95F-C227-1DB76FE12E1E}"/>
              </a:ext>
            </a:extLst>
          </p:cNvPr>
          <p:cNvSpPr txBox="1"/>
          <p:nvPr/>
        </p:nvSpPr>
        <p:spPr>
          <a:xfrm>
            <a:off x="4846725" y="5040084"/>
            <a:ext cx="4488000" cy="307746"/>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dirty="0">
                <a:ln>
                  <a:noFill/>
                </a:ln>
                <a:solidFill>
                  <a:srgbClr val="000000"/>
                </a:solidFill>
                <a:effectLst/>
                <a:uLnTx/>
                <a:uFillTx/>
                <a:latin typeface="Arial"/>
                <a:cs typeface="Arial"/>
                <a:sym typeface="Arial"/>
              </a:rPr>
              <a:t>Please check this Jupyter Notebook file </a:t>
            </a:r>
            <a:r>
              <a:rPr kumimoji="0" lang="en" sz="800" b="0" i="0" u="sng" strike="noStrike" kern="0" cap="none" spc="0" normalizeH="0" baseline="0" noProof="0" dirty="0">
                <a:ln>
                  <a:noFill/>
                </a:ln>
                <a:solidFill>
                  <a:srgbClr val="0097A7"/>
                </a:solidFill>
                <a:effectLst/>
                <a:uLnTx/>
                <a:uFillTx/>
                <a:latin typeface="Arial"/>
                <a:cs typeface="Arial"/>
                <a:sym typeface="Arial"/>
                <a:hlinkClick r:id="rId5"/>
              </a:rPr>
              <a:t>here </a:t>
            </a:r>
            <a:r>
              <a:rPr kumimoji="0" lang="en" sz="800" b="0" i="0" u="none" strike="noStrike" kern="0" cap="none" spc="0" normalizeH="0" baseline="0" noProof="0" dirty="0">
                <a:ln>
                  <a:noFill/>
                </a:ln>
                <a:solidFill>
                  <a:srgbClr val="000000"/>
                </a:solidFill>
                <a:effectLst/>
                <a:uLnTx/>
                <a:uFillTx/>
                <a:latin typeface="Arial"/>
                <a:cs typeface="Arial"/>
                <a:sym typeface="Arial"/>
              </a:rPr>
              <a:t>for more details</a:t>
            </a:r>
            <a:endParaRPr kumimoji="0" sz="8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9"/>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Exploratory Data Analysis</a:t>
            </a:r>
            <a:endParaRPr b="1" i="1"/>
          </a:p>
        </p:txBody>
      </p:sp>
      <p:sp>
        <p:nvSpPr>
          <p:cNvPr id="146" name="Google Shape;146;p29"/>
          <p:cNvSpPr txBox="1">
            <a:spLocks noGrp="1"/>
          </p:cNvSpPr>
          <p:nvPr>
            <p:ph type="body" idx="1"/>
          </p:nvPr>
        </p:nvSpPr>
        <p:spPr>
          <a:xfrm>
            <a:off x="0" y="560525"/>
            <a:ext cx="6240300" cy="4617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chemeClr val="dk1"/>
              </a:buClr>
              <a:buSzPts val="2000"/>
              <a:buFont typeface="Wingdings" panose="05000000000000000000" pitchFamily="2" charset="2"/>
              <a:buChar char="q"/>
            </a:pPr>
            <a:r>
              <a:rPr lang="en" sz="2000" b="1" dirty="0">
                <a:solidFill>
                  <a:schemeClr val="dk1"/>
                </a:solidFill>
              </a:rPr>
              <a:t>Numeric Data Distribution</a:t>
            </a:r>
            <a:endParaRPr sz="2000" b="1" dirty="0">
              <a:solidFill>
                <a:schemeClr val="dk1"/>
              </a:solidFill>
            </a:endParaRPr>
          </a:p>
          <a:p>
            <a:pPr marL="0" lvl="0" indent="0" algn="l" rtl="0">
              <a:lnSpc>
                <a:spcPct val="150000"/>
              </a:lnSpc>
              <a:spcBef>
                <a:spcPts val="0"/>
              </a:spcBef>
              <a:spcAft>
                <a:spcPts val="0"/>
              </a:spcAft>
              <a:buNone/>
            </a:pPr>
            <a:endParaRPr sz="2000" b="1" dirty="0">
              <a:solidFill>
                <a:schemeClr val="dk1"/>
              </a:solidFill>
            </a:endParaRPr>
          </a:p>
        </p:txBody>
      </p:sp>
      <p:pic>
        <p:nvPicPr>
          <p:cNvPr id="147" name="Google Shape;147;p29"/>
          <p:cNvPicPr preferRelativeResize="0"/>
          <p:nvPr/>
        </p:nvPicPr>
        <p:blipFill>
          <a:blip r:embed="rId3">
            <a:alphaModFix/>
          </a:blip>
          <a:stretch>
            <a:fillRect/>
          </a:stretch>
        </p:blipFill>
        <p:spPr>
          <a:xfrm>
            <a:off x="318550" y="1121000"/>
            <a:ext cx="8658580" cy="3445675"/>
          </a:xfrm>
          <a:prstGeom prst="rect">
            <a:avLst/>
          </a:prstGeom>
          <a:noFill/>
          <a:ln>
            <a:noFill/>
          </a:ln>
        </p:spPr>
      </p:pic>
      <p:sp>
        <p:nvSpPr>
          <p:cNvPr id="3" name="Google Shape;168;p32">
            <a:extLst>
              <a:ext uri="{FF2B5EF4-FFF2-40B4-BE49-F238E27FC236}">
                <a16:creationId xmlns:a16="http://schemas.microsoft.com/office/drawing/2014/main" id="{9666FA87-F8D1-8D4F-AD40-9CECD150ADD6}"/>
              </a:ext>
            </a:extLst>
          </p:cNvPr>
          <p:cNvSpPr txBox="1"/>
          <p:nvPr/>
        </p:nvSpPr>
        <p:spPr>
          <a:xfrm>
            <a:off x="4694325" y="4887684"/>
            <a:ext cx="4488000" cy="307746"/>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dirty="0">
                <a:ln>
                  <a:noFill/>
                </a:ln>
                <a:solidFill>
                  <a:srgbClr val="000000"/>
                </a:solidFill>
                <a:effectLst/>
                <a:uLnTx/>
                <a:uFillTx/>
                <a:latin typeface="Arial"/>
                <a:cs typeface="Arial"/>
                <a:sym typeface="Arial"/>
              </a:rPr>
              <a:t>Please check this Jupyter Notebook file </a:t>
            </a:r>
            <a:r>
              <a:rPr kumimoji="0" lang="en" sz="800" b="0" i="0" u="sng" strike="noStrike" kern="0" cap="none" spc="0" normalizeH="0" baseline="0" noProof="0" dirty="0">
                <a:ln>
                  <a:noFill/>
                </a:ln>
                <a:solidFill>
                  <a:srgbClr val="0097A7"/>
                </a:solidFill>
                <a:effectLst/>
                <a:uLnTx/>
                <a:uFillTx/>
                <a:latin typeface="Arial"/>
                <a:cs typeface="Arial"/>
                <a:sym typeface="Arial"/>
                <a:hlinkClick r:id="rId4"/>
              </a:rPr>
              <a:t>here </a:t>
            </a:r>
            <a:r>
              <a:rPr kumimoji="0" lang="en" sz="800" b="0" i="0" u="none" strike="noStrike" kern="0" cap="none" spc="0" normalizeH="0" baseline="0" noProof="0" dirty="0">
                <a:ln>
                  <a:noFill/>
                </a:ln>
                <a:solidFill>
                  <a:srgbClr val="000000"/>
                </a:solidFill>
                <a:effectLst/>
                <a:uLnTx/>
                <a:uFillTx/>
                <a:latin typeface="Arial"/>
                <a:cs typeface="Arial"/>
                <a:sym typeface="Arial"/>
              </a:rPr>
              <a:t>for more details</a:t>
            </a:r>
            <a:endParaRPr kumimoji="0" sz="8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a:extLst>
            <a:ext uri="{FF2B5EF4-FFF2-40B4-BE49-F238E27FC236}">
              <a16:creationId xmlns:a16="http://schemas.microsoft.com/office/drawing/2014/main" id="{66EDBA4B-17E3-4D7D-2409-AFEEC6323238}"/>
            </a:ext>
          </a:extLst>
        </p:cNvPr>
        <p:cNvGrpSpPr/>
        <p:nvPr/>
      </p:nvGrpSpPr>
      <p:grpSpPr>
        <a:xfrm>
          <a:off x="0" y="0"/>
          <a:ext cx="0" cy="0"/>
          <a:chOff x="0" y="0"/>
          <a:chExt cx="0" cy="0"/>
        </a:xfrm>
      </p:grpSpPr>
      <p:sp>
        <p:nvSpPr>
          <p:cNvPr id="144" name="Google Shape;144;p29">
            <a:extLst>
              <a:ext uri="{FF2B5EF4-FFF2-40B4-BE49-F238E27FC236}">
                <a16:creationId xmlns:a16="http://schemas.microsoft.com/office/drawing/2014/main" id="{23C931A2-5BFC-8F08-8AC7-212E430F9E53}"/>
              </a:ext>
            </a:extLst>
          </p:cNvPr>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Exploratory Data Analysis</a:t>
            </a:r>
            <a:endParaRPr b="1" i="1"/>
          </a:p>
        </p:txBody>
      </p:sp>
      <p:sp>
        <p:nvSpPr>
          <p:cNvPr id="146" name="Google Shape;146;p29">
            <a:extLst>
              <a:ext uri="{FF2B5EF4-FFF2-40B4-BE49-F238E27FC236}">
                <a16:creationId xmlns:a16="http://schemas.microsoft.com/office/drawing/2014/main" id="{6189AED1-DC9F-A447-148C-7D4805F31F44}"/>
              </a:ext>
            </a:extLst>
          </p:cNvPr>
          <p:cNvSpPr txBox="1">
            <a:spLocks noGrp="1"/>
          </p:cNvSpPr>
          <p:nvPr>
            <p:ph type="body" idx="1"/>
          </p:nvPr>
        </p:nvSpPr>
        <p:spPr>
          <a:xfrm>
            <a:off x="0" y="560525"/>
            <a:ext cx="6240300" cy="4617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chemeClr val="dk1"/>
              </a:buClr>
              <a:buSzPts val="2000"/>
              <a:buFont typeface="Wingdings" panose="05000000000000000000" pitchFamily="2" charset="2"/>
              <a:buChar char="q"/>
            </a:pPr>
            <a:r>
              <a:rPr lang="en" sz="2000" b="1" dirty="0">
                <a:solidFill>
                  <a:schemeClr val="dk1"/>
                </a:solidFill>
              </a:rPr>
              <a:t>Numeric Data Distribution</a:t>
            </a:r>
            <a:endParaRPr sz="2000" b="1" dirty="0">
              <a:solidFill>
                <a:schemeClr val="dk1"/>
              </a:solidFill>
            </a:endParaRPr>
          </a:p>
          <a:p>
            <a:pPr marL="0" lvl="0" indent="0" algn="l" rtl="0">
              <a:lnSpc>
                <a:spcPct val="150000"/>
              </a:lnSpc>
              <a:spcBef>
                <a:spcPts val="0"/>
              </a:spcBef>
              <a:spcAft>
                <a:spcPts val="0"/>
              </a:spcAft>
              <a:buNone/>
            </a:pPr>
            <a:endParaRPr sz="2000" b="1" dirty="0">
              <a:solidFill>
                <a:schemeClr val="dk1"/>
              </a:solidFill>
            </a:endParaRPr>
          </a:p>
        </p:txBody>
      </p:sp>
      <p:sp>
        <p:nvSpPr>
          <p:cNvPr id="5" name="TextBox 4">
            <a:extLst>
              <a:ext uri="{FF2B5EF4-FFF2-40B4-BE49-F238E27FC236}">
                <a16:creationId xmlns:a16="http://schemas.microsoft.com/office/drawing/2014/main" id="{E75D1E4F-BB4F-5A91-B0AE-D1EA76BC608E}"/>
              </a:ext>
            </a:extLst>
          </p:cNvPr>
          <p:cNvSpPr txBox="1"/>
          <p:nvPr/>
        </p:nvSpPr>
        <p:spPr>
          <a:xfrm>
            <a:off x="375555" y="2767430"/>
            <a:ext cx="3259547" cy="523220"/>
          </a:xfrm>
          <a:prstGeom prst="rect">
            <a:avLst/>
          </a:prstGeom>
          <a:noFill/>
        </p:spPr>
        <p:txBody>
          <a:bodyPr wrap="none" rtlCol="0">
            <a:spAutoFit/>
          </a:bodyPr>
          <a:lstStyle/>
          <a:p>
            <a:pPr marL="285750" indent="-285750">
              <a:buFont typeface="Arial" panose="020B0604020202020204" pitchFamily="34" charset="0"/>
              <a:buChar char="•"/>
            </a:pPr>
            <a:r>
              <a:rPr lang="en-US" b="1" dirty="0" err="1"/>
              <a:t>Year_Birth</a:t>
            </a:r>
            <a:r>
              <a:rPr lang="en-US" b="1" dirty="0"/>
              <a:t>:</a:t>
            </a:r>
          </a:p>
          <a:p>
            <a:pPr marL="268288"/>
            <a:r>
              <a:rPr lang="en-US" dirty="0"/>
              <a:t>Most customers are born in the 90s</a:t>
            </a:r>
            <a:endParaRPr lang="en-ID" dirty="0"/>
          </a:p>
        </p:txBody>
      </p:sp>
      <p:pic>
        <p:nvPicPr>
          <p:cNvPr id="1026" name="Picture 2">
            <a:extLst>
              <a:ext uri="{FF2B5EF4-FFF2-40B4-BE49-F238E27FC236}">
                <a16:creationId xmlns:a16="http://schemas.microsoft.com/office/drawing/2014/main" id="{19F9675C-641F-D1FF-85DF-C7517BD0EE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815" r="62514" b="75223"/>
          <a:stretch/>
        </p:blipFill>
        <p:spPr bwMode="auto">
          <a:xfrm>
            <a:off x="375555" y="1133225"/>
            <a:ext cx="3312376" cy="132311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01F54A6-9E74-3E9A-1F48-78175DD07DDA}"/>
              </a:ext>
            </a:extLst>
          </p:cNvPr>
          <p:cNvSpPr txBox="1"/>
          <p:nvPr/>
        </p:nvSpPr>
        <p:spPr>
          <a:xfrm>
            <a:off x="375555" y="3398631"/>
            <a:ext cx="3795125" cy="954107"/>
          </a:xfrm>
          <a:prstGeom prst="rect">
            <a:avLst/>
          </a:prstGeom>
          <a:noFill/>
        </p:spPr>
        <p:txBody>
          <a:bodyPr wrap="square" rtlCol="0">
            <a:spAutoFit/>
          </a:bodyPr>
          <a:lstStyle/>
          <a:p>
            <a:pPr marL="285750" indent="-285750">
              <a:buFont typeface="Arial" panose="020B0604020202020204" pitchFamily="34" charset="0"/>
              <a:buChar char="•"/>
            </a:pPr>
            <a:r>
              <a:rPr lang="en-US" b="1" dirty="0"/>
              <a:t>Income:</a:t>
            </a:r>
          </a:p>
          <a:p>
            <a:pPr marL="268288"/>
            <a:r>
              <a:rPr lang="en-US" dirty="0"/>
              <a:t>Most customers’ income is below 100 Mil Rupiah with extremes up to 660 Mil Rupiah (right skewed)</a:t>
            </a:r>
            <a:endParaRPr lang="en-ID" dirty="0"/>
          </a:p>
        </p:txBody>
      </p:sp>
      <p:sp>
        <p:nvSpPr>
          <p:cNvPr id="8" name="TextBox 7">
            <a:extLst>
              <a:ext uri="{FF2B5EF4-FFF2-40B4-BE49-F238E27FC236}">
                <a16:creationId xmlns:a16="http://schemas.microsoft.com/office/drawing/2014/main" id="{5476A0A9-E2AB-F2C5-A4BF-726073197686}"/>
              </a:ext>
            </a:extLst>
          </p:cNvPr>
          <p:cNvSpPr txBox="1"/>
          <p:nvPr/>
        </p:nvSpPr>
        <p:spPr>
          <a:xfrm>
            <a:off x="4405637" y="2779331"/>
            <a:ext cx="4623337" cy="1600438"/>
          </a:xfrm>
          <a:prstGeom prst="rect">
            <a:avLst/>
          </a:prstGeom>
          <a:noFill/>
        </p:spPr>
        <p:txBody>
          <a:bodyPr wrap="square" rtlCol="0">
            <a:spAutoFit/>
          </a:bodyPr>
          <a:lstStyle/>
          <a:p>
            <a:pPr marL="285750" indent="-285750">
              <a:buFont typeface="Arial" panose="020B0604020202020204" pitchFamily="34" charset="0"/>
              <a:buChar char="•"/>
            </a:pPr>
            <a:r>
              <a:rPr lang="en-US" b="1" dirty="0" err="1"/>
              <a:t>Kidhome</a:t>
            </a:r>
            <a:r>
              <a:rPr lang="en-US" b="1" dirty="0"/>
              <a:t>:</a:t>
            </a:r>
          </a:p>
          <a:p>
            <a:pPr marL="266700"/>
            <a:r>
              <a:rPr lang="en-US" dirty="0"/>
              <a:t>Most customers have 0-1 kid</a:t>
            </a:r>
            <a:endParaRPr lang="en-US" b="1" dirty="0"/>
          </a:p>
          <a:p>
            <a:pPr marL="285750" indent="-285750">
              <a:buFont typeface="Arial" panose="020B0604020202020204" pitchFamily="34" charset="0"/>
              <a:buChar char="•"/>
            </a:pPr>
            <a:r>
              <a:rPr lang="en-US" b="1" dirty="0" err="1"/>
              <a:t>Teenhome</a:t>
            </a:r>
            <a:r>
              <a:rPr lang="en-US" b="1" dirty="0"/>
              <a:t>:</a:t>
            </a:r>
          </a:p>
          <a:p>
            <a:pPr marL="266700"/>
            <a:r>
              <a:rPr lang="en-US" dirty="0"/>
              <a:t>Most customers have 0-1 teen</a:t>
            </a:r>
            <a:endParaRPr lang="en-US" b="1" dirty="0"/>
          </a:p>
          <a:p>
            <a:pPr marL="285750" indent="-285750">
              <a:buFont typeface="Arial" panose="020B0604020202020204" pitchFamily="34" charset="0"/>
              <a:buChar char="•"/>
            </a:pPr>
            <a:r>
              <a:rPr lang="en-US" b="1" dirty="0"/>
              <a:t>Children:</a:t>
            </a:r>
          </a:p>
          <a:p>
            <a:pPr marL="266700"/>
            <a:r>
              <a:rPr lang="en-US" dirty="0"/>
              <a:t>Most customers have a total of 0-2 kid and teen</a:t>
            </a:r>
            <a:endParaRPr lang="en-ID" dirty="0"/>
          </a:p>
          <a:p>
            <a:pPr marL="285750" indent="-285750">
              <a:buFont typeface="Arial" panose="020B0604020202020204" pitchFamily="34" charset="0"/>
              <a:buChar char="•"/>
            </a:pPr>
            <a:endParaRPr lang="en-US" b="1" dirty="0"/>
          </a:p>
        </p:txBody>
      </p:sp>
      <p:pic>
        <p:nvPicPr>
          <p:cNvPr id="9" name="Picture 8">
            <a:extLst>
              <a:ext uri="{FF2B5EF4-FFF2-40B4-BE49-F238E27FC236}">
                <a16:creationId xmlns:a16="http://schemas.microsoft.com/office/drawing/2014/main" id="{10E487AF-10DC-39FB-7B60-E6782DF7F78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28" t="74568" r="37824" b="655"/>
          <a:stretch/>
        </p:blipFill>
        <p:spPr bwMode="auto">
          <a:xfrm>
            <a:off x="7404223" y="1133225"/>
            <a:ext cx="1624752" cy="13180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1D22348D-FDF2-D2C0-2E95-96CDE0802F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583" r="37746" b="75223"/>
          <a:stretch/>
        </p:blipFill>
        <p:spPr bwMode="auto">
          <a:xfrm>
            <a:off x="4091847" y="1133225"/>
            <a:ext cx="3312376" cy="1323115"/>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68;p32">
            <a:extLst>
              <a:ext uri="{FF2B5EF4-FFF2-40B4-BE49-F238E27FC236}">
                <a16:creationId xmlns:a16="http://schemas.microsoft.com/office/drawing/2014/main" id="{33FF321B-65A9-F024-5313-768BAFF3DA77}"/>
              </a:ext>
            </a:extLst>
          </p:cNvPr>
          <p:cNvSpPr txBox="1"/>
          <p:nvPr/>
        </p:nvSpPr>
        <p:spPr>
          <a:xfrm>
            <a:off x="4694325" y="4887684"/>
            <a:ext cx="4488000" cy="307746"/>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dirty="0">
                <a:ln>
                  <a:noFill/>
                </a:ln>
                <a:solidFill>
                  <a:srgbClr val="000000"/>
                </a:solidFill>
                <a:effectLst/>
                <a:uLnTx/>
                <a:uFillTx/>
                <a:latin typeface="Arial"/>
                <a:cs typeface="Arial"/>
                <a:sym typeface="Arial"/>
              </a:rPr>
              <a:t>Please check this Jupyter Notebook file </a:t>
            </a:r>
            <a:r>
              <a:rPr kumimoji="0" lang="en" sz="800" b="0" i="0" u="sng" strike="noStrike" kern="0" cap="none" spc="0" normalizeH="0" baseline="0" noProof="0" dirty="0">
                <a:ln>
                  <a:noFill/>
                </a:ln>
                <a:solidFill>
                  <a:srgbClr val="0097A7"/>
                </a:solidFill>
                <a:effectLst/>
                <a:uLnTx/>
                <a:uFillTx/>
                <a:latin typeface="Arial"/>
                <a:cs typeface="Arial"/>
                <a:sym typeface="Arial"/>
                <a:hlinkClick r:id="rId4"/>
              </a:rPr>
              <a:t>here </a:t>
            </a:r>
            <a:r>
              <a:rPr kumimoji="0" lang="en" sz="800" b="0" i="0" u="none" strike="noStrike" kern="0" cap="none" spc="0" normalizeH="0" baseline="0" noProof="0" dirty="0">
                <a:ln>
                  <a:noFill/>
                </a:ln>
                <a:solidFill>
                  <a:srgbClr val="000000"/>
                </a:solidFill>
                <a:effectLst/>
                <a:uLnTx/>
                <a:uFillTx/>
                <a:latin typeface="Arial"/>
                <a:cs typeface="Arial"/>
                <a:sym typeface="Arial"/>
              </a:rPr>
              <a:t>for more details</a:t>
            </a:r>
            <a:endParaRPr kumimoji="0" sz="8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01528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3">
          <a:extLst>
            <a:ext uri="{FF2B5EF4-FFF2-40B4-BE49-F238E27FC236}">
              <a16:creationId xmlns:a16="http://schemas.microsoft.com/office/drawing/2014/main" id="{9FC45EA3-8410-1664-C49F-B15D274AC63F}"/>
            </a:ext>
          </a:extLst>
        </p:cNvPr>
        <p:cNvGrpSpPr/>
        <p:nvPr/>
      </p:nvGrpSpPr>
      <p:grpSpPr>
        <a:xfrm>
          <a:off x="0" y="0"/>
          <a:ext cx="0" cy="0"/>
          <a:chOff x="0" y="0"/>
          <a:chExt cx="0" cy="0"/>
        </a:xfrm>
      </p:grpSpPr>
      <p:sp>
        <p:nvSpPr>
          <p:cNvPr id="144" name="Google Shape;144;p29">
            <a:extLst>
              <a:ext uri="{FF2B5EF4-FFF2-40B4-BE49-F238E27FC236}">
                <a16:creationId xmlns:a16="http://schemas.microsoft.com/office/drawing/2014/main" id="{D38CA07E-4083-5CF3-D698-12FFF8EC0346}"/>
              </a:ext>
            </a:extLst>
          </p:cNvPr>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Exploratory Data Analysis</a:t>
            </a:r>
            <a:endParaRPr b="1" i="1"/>
          </a:p>
        </p:txBody>
      </p:sp>
      <p:sp>
        <p:nvSpPr>
          <p:cNvPr id="146" name="Google Shape;146;p29">
            <a:extLst>
              <a:ext uri="{FF2B5EF4-FFF2-40B4-BE49-F238E27FC236}">
                <a16:creationId xmlns:a16="http://schemas.microsoft.com/office/drawing/2014/main" id="{3E7C9AD7-41BD-5ECD-764D-4F7EDAB7624A}"/>
              </a:ext>
            </a:extLst>
          </p:cNvPr>
          <p:cNvSpPr txBox="1">
            <a:spLocks noGrp="1"/>
          </p:cNvSpPr>
          <p:nvPr>
            <p:ph type="body" idx="1"/>
          </p:nvPr>
        </p:nvSpPr>
        <p:spPr>
          <a:xfrm>
            <a:off x="0" y="560525"/>
            <a:ext cx="6240300" cy="4617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chemeClr val="dk1"/>
              </a:buClr>
              <a:buSzPts val="2000"/>
              <a:buFont typeface="Wingdings" panose="05000000000000000000" pitchFamily="2" charset="2"/>
              <a:buChar char="q"/>
            </a:pPr>
            <a:r>
              <a:rPr lang="en" sz="2000" b="1" dirty="0">
                <a:solidFill>
                  <a:schemeClr val="dk1"/>
                </a:solidFill>
              </a:rPr>
              <a:t>Numeric Data Distribution</a:t>
            </a:r>
            <a:endParaRPr sz="2000" b="1" dirty="0">
              <a:solidFill>
                <a:schemeClr val="dk1"/>
              </a:solidFill>
            </a:endParaRPr>
          </a:p>
          <a:p>
            <a:pPr marL="0" lvl="0" indent="0" algn="l" rtl="0">
              <a:lnSpc>
                <a:spcPct val="150000"/>
              </a:lnSpc>
              <a:spcBef>
                <a:spcPts val="0"/>
              </a:spcBef>
              <a:spcAft>
                <a:spcPts val="0"/>
              </a:spcAft>
              <a:buNone/>
            </a:pPr>
            <a:endParaRPr sz="2000" b="1" dirty="0">
              <a:solidFill>
                <a:schemeClr val="dk1"/>
              </a:solidFill>
            </a:endParaRPr>
          </a:p>
        </p:txBody>
      </p:sp>
      <p:sp>
        <p:nvSpPr>
          <p:cNvPr id="5" name="TextBox 4">
            <a:extLst>
              <a:ext uri="{FF2B5EF4-FFF2-40B4-BE49-F238E27FC236}">
                <a16:creationId xmlns:a16="http://schemas.microsoft.com/office/drawing/2014/main" id="{A48B0910-8723-4790-7498-6F2BB001CD79}"/>
              </a:ext>
            </a:extLst>
          </p:cNvPr>
          <p:cNvSpPr txBox="1"/>
          <p:nvPr/>
        </p:nvSpPr>
        <p:spPr>
          <a:xfrm>
            <a:off x="502555" y="4381244"/>
            <a:ext cx="3530454" cy="523220"/>
          </a:xfrm>
          <a:prstGeom prst="rect">
            <a:avLst/>
          </a:prstGeom>
          <a:noFill/>
        </p:spPr>
        <p:txBody>
          <a:bodyPr wrap="none" rtlCol="0">
            <a:spAutoFit/>
          </a:bodyPr>
          <a:lstStyle/>
          <a:p>
            <a:pPr marL="285750" indent="-285750">
              <a:buFont typeface="Arial" panose="020B0604020202020204" pitchFamily="34" charset="0"/>
              <a:buChar char="•"/>
            </a:pPr>
            <a:r>
              <a:rPr lang="en-US" b="1" dirty="0" err="1"/>
              <a:t>MntXxx</a:t>
            </a:r>
            <a:r>
              <a:rPr lang="en-US" b="1" dirty="0"/>
              <a:t>:</a:t>
            </a:r>
          </a:p>
          <a:p>
            <a:pPr marL="268288"/>
            <a:r>
              <a:rPr lang="en-US" dirty="0"/>
              <a:t>Mostly have a right skewed distribution</a:t>
            </a:r>
            <a:endParaRPr lang="en-ID" dirty="0"/>
          </a:p>
        </p:txBody>
      </p:sp>
      <p:sp>
        <p:nvSpPr>
          <p:cNvPr id="7" name="TextBox 6">
            <a:extLst>
              <a:ext uri="{FF2B5EF4-FFF2-40B4-BE49-F238E27FC236}">
                <a16:creationId xmlns:a16="http://schemas.microsoft.com/office/drawing/2014/main" id="{90556B78-4B6C-6413-1DCE-ADD790B1E5BA}"/>
              </a:ext>
            </a:extLst>
          </p:cNvPr>
          <p:cNvSpPr txBox="1"/>
          <p:nvPr/>
        </p:nvSpPr>
        <p:spPr>
          <a:xfrm>
            <a:off x="4471065" y="3381997"/>
            <a:ext cx="3985706" cy="523220"/>
          </a:xfrm>
          <a:prstGeom prst="rect">
            <a:avLst/>
          </a:prstGeom>
          <a:noFill/>
        </p:spPr>
        <p:txBody>
          <a:bodyPr wrap="none" rtlCol="0">
            <a:spAutoFit/>
          </a:bodyPr>
          <a:lstStyle/>
          <a:p>
            <a:pPr marL="285750" indent="-285750">
              <a:buFont typeface="Arial" panose="020B0604020202020204" pitchFamily="34" charset="0"/>
              <a:buChar char="•"/>
            </a:pPr>
            <a:r>
              <a:rPr lang="en-US" b="1" dirty="0"/>
              <a:t>Purchases:</a:t>
            </a:r>
          </a:p>
          <a:p>
            <a:pPr marL="268288"/>
            <a:r>
              <a:rPr lang="en-US" dirty="0"/>
              <a:t>Ranges from 5-30 transaction (right skewed)</a:t>
            </a:r>
            <a:endParaRPr lang="en-ID" dirty="0"/>
          </a:p>
        </p:txBody>
      </p:sp>
      <p:sp>
        <p:nvSpPr>
          <p:cNvPr id="8" name="TextBox 7">
            <a:extLst>
              <a:ext uri="{FF2B5EF4-FFF2-40B4-BE49-F238E27FC236}">
                <a16:creationId xmlns:a16="http://schemas.microsoft.com/office/drawing/2014/main" id="{B90B5318-7DF1-1FD0-5A53-2A7BF8262BA0}"/>
              </a:ext>
            </a:extLst>
          </p:cNvPr>
          <p:cNvSpPr txBox="1"/>
          <p:nvPr/>
        </p:nvSpPr>
        <p:spPr>
          <a:xfrm>
            <a:off x="4471065" y="2705725"/>
            <a:ext cx="4947508" cy="523220"/>
          </a:xfrm>
          <a:prstGeom prst="rect">
            <a:avLst/>
          </a:prstGeom>
          <a:noFill/>
        </p:spPr>
        <p:txBody>
          <a:bodyPr wrap="none" rtlCol="0">
            <a:spAutoFit/>
          </a:bodyPr>
          <a:lstStyle/>
          <a:p>
            <a:pPr marL="285750" indent="-285750">
              <a:buFont typeface="Arial" panose="020B0604020202020204" pitchFamily="34" charset="0"/>
              <a:buChar char="•"/>
            </a:pPr>
            <a:r>
              <a:rPr lang="en-US" b="1" dirty="0" err="1"/>
              <a:t>Total_Spent</a:t>
            </a:r>
            <a:endParaRPr lang="en-US" b="1" dirty="0"/>
          </a:p>
          <a:p>
            <a:pPr marL="268288"/>
            <a:r>
              <a:rPr lang="en-US" dirty="0"/>
              <a:t>Most customers spends &lt;500K Rupiah (right skewed) </a:t>
            </a:r>
            <a:endParaRPr lang="en-ID" dirty="0"/>
          </a:p>
        </p:txBody>
      </p:sp>
      <p:pic>
        <p:nvPicPr>
          <p:cNvPr id="3" name="Picture 2">
            <a:extLst>
              <a:ext uri="{FF2B5EF4-FFF2-40B4-BE49-F238E27FC236}">
                <a16:creationId xmlns:a16="http://schemas.microsoft.com/office/drawing/2014/main" id="{75141164-2B76-05D4-F839-FDB858554E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2666" t="74568" r="12578" b="655"/>
          <a:stretch/>
        </p:blipFill>
        <p:spPr bwMode="auto">
          <a:xfrm>
            <a:off x="4544772" y="1058735"/>
            <a:ext cx="3752760" cy="149393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72227CC9-D829-B0C4-B573-3F137009D71C}"/>
              </a:ext>
            </a:extLst>
          </p:cNvPr>
          <p:cNvGrpSpPr/>
          <p:nvPr/>
        </p:nvGrpSpPr>
        <p:grpSpPr>
          <a:xfrm>
            <a:off x="846468" y="1065971"/>
            <a:ext cx="2719692" cy="3220171"/>
            <a:chOff x="3095031" y="768719"/>
            <a:chExt cx="3398520" cy="4023917"/>
          </a:xfrm>
        </p:grpSpPr>
        <p:pic>
          <p:nvPicPr>
            <p:cNvPr id="1026" name="Picture 2">
              <a:extLst>
                <a:ext uri="{FF2B5EF4-FFF2-40B4-BE49-F238E27FC236}">
                  <a16:creationId xmlns:a16="http://schemas.microsoft.com/office/drawing/2014/main" id="{86D399AF-88E2-3594-F85A-1E9E9DD7F2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148" t="-258" r="232" b="75481"/>
            <a:stretch/>
          </p:blipFill>
          <p:spPr bwMode="auto">
            <a:xfrm>
              <a:off x="3095031" y="768719"/>
              <a:ext cx="3398520" cy="136040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4AFF456F-AB08-64CD-EC6F-42E2362552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4" t="24490" r="75030" b="50733"/>
            <a:stretch/>
          </p:blipFill>
          <p:spPr bwMode="auto">
            <a:xfrm>
              <a:off x="3132667" y="2079495"/>
              <a:ext cx="3360883" cy="135883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A0F2F4F3-9AC2-FE1B-9A02-4F3DFE91FE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579" t="24490" r="50179" b="50733"/>
            <a:stretch/>
          </p:blipFill>
          <p:spPr bwMode="auto">
            <a:xfrm>
              <a:off x="3132667" y="3426293"/>
              <a:ext cx="3360883" cy="1366343"/>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Google Shape;168;p32">
            <a:extLst>
              <a:ext uri="{FF2B5EF4-FFF2-40B4-BE49-F238E27FC236}">
                <a16:creationId xmlns:a16="http://schemas.microsoft.com/office/drawing/2014/main" id="{B309FBA0-47F6-6A07-3FBA-9C9DEB4AB9D7}"/>
              </a:ext>
            </a:extLst>
          </p:cNvPr>
          <p:cNvSpPr txBox="1"/>
          <p:nvPr/>
        </p:nvSpPr>
        <p:spPr>
          <a:xfrm>
            <a:off x="4694325" y="4887684"/>
            <a:ext cx="4488000" cy="307746"/>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dirty="0">
                <a:ln>
                  <a:noFill/>
                </a:ln>
                <a:solidFill>
                  <a:srgbClr val="000000"/>
                </a:solidFill>
                <a:effectLst/>
                <a:uLnTx/>
                <a:uFillTx/>
                <a:latin typeface="Arial"/>
                <a:cs typeface="Arial"/>
                <a:sym typeface="Arial"/>
              </a:rPr>
              <a:t>Please check this Jupyter Notebook file </a:t>
            </a:r>
            <a:r>
              <a:rPr kumimoji="0" lang="en" sz="800" b="0" i="0" u="sng" strike="noStrike" kern="0" cap="none" spc="0" normalizeH="0" baseline="0" noProof="0" dirty="0">
                <a:ln>
                  <a:noFill/>
                </a:ln>
                <a:solidFill>
                  <a:srgbClr val="0097A7"/>
                </a:solidFill>
                <a:effectLst/>
                <a:uLnTx/>
                <a:uFillTx/>
                <a:latin typeface="Arial"/>
                <a:cs typeface="Arial"/>
                <a:sym typeface="Arial"/>
                <a:hlinkClick r:id="rId4"/>
              </a:rPr>
              <a:t>here </a:t>
            </a:r>
            <a:r>
              <a:rPr kumimoji="0" lang="en" sz="800" b="0" i="0" u="none" strike="noStrike" kern="0" cap="none" spc="0" normalizeH="0" baseline="0" noProof="0" dirty="0">
                <a:ln>
                  <a:noFill/>
                </a:ln>
                <a:solidFill>
                  <a:srgbClr val="000000"/>
                </a:solidFill>
                <a:effectLst/>
                <a:uLnTx/>
                <a:uFillTx/>
                <a:latin typeface="Arial"/>
                <a:cs typeface="Arial"/>
                <a:sym typeface="Arial"/>
              </a:rPr>
              <a:t>for more details</a:t>
            </a:r>
            <a:endParaRPr kumimoji="0" sz="8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02652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a:extLst>
            <a:ext uri="{FF2B5EF4-FFF2-40B4-BE49-F238E27FC236}">
              <a16:creationId xmlns:a16="http://schemas.microsoft.com/office/drawing/2014/main" id="{0626AFD1-A42C-3186-4B7E-F07D60E94C6D}"/>
            </a:ext>
          </a:extLst>
        </p:cNvPr>
        <p:cNvGrpSpPr/>
        <p:nvPr/>
      </p:nvGrpSpPr>
      <p:grpSpPr>
        <a:xfrm>
          <a:off x="0" y="0"/>
          <a:ext cx="0" cy="0"/>
          <a:chOff x="0" y="0"/>
          <a:chExt cx="0" cy="0"/>
        </a:xfrm>
      </p:grpSpPr>
      <p:sp>
        <p:nvSpPr>
          <p:cNvPr id="144" name="Google Shape;144;p29">
            <a:extLst>
              <a:ext uri="{FF2B5EF4-FFF2-40B4-BE49-F238E27FC236}">
                <a16:creationId xmlns:a16="http://schemas.microsoft.com/office/drawing/2014/main" id="{ED6C1ED1-9A3F-6701-501A-9A6DFD87E4A8}"/>
              </a:ext>
            </a:extLst>
          </p:cNvPr>
          <p:cNvSpPr txBox="1">
            <a:spLocks noGrp="1"/>
          </p:cNvSpPr>
          <p:nvPr>
            <p:ph type="title"/>
          </p:nvPr>
        </p:nvSpPr>
        <p:spPr>
          <a:xfrm>
            <a:off x="0" y="-12175"/>
            <a:ext cx="78660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Exploratory Data Analysis</a:t>
            </a:r>
            <a:endParaRPr b="1" i="1"/>
          </a:p>
        </p:txBody>
      </p:sp>
      <p:sp>
        <p:nvSpPr>
          <p:cNvPr id="146" name="Google Shape;146;p29">
            <a:extLst>
              <a:ext uri="{FF2B5EF4-FFF2-40B4-BE49-F238E27FC236}">
                <a16:creationId xmlns:a16="http://schemas.microsoft.com/office/drawing/2014/main" id="{C07B4E65-4182-B8B5-A3A7-B6998842055D}"/>
              </a:ext>
            </a:extLst>
          </p:cNvPr>
          <p:cNvSpPr txBox="1">
            <a:spLocks noGrp="1"/>
          </p:cNvSpPr>
          <p:nvPr>
            <p:ph type="body" idx="1"/>
          </p:nvPr>
        </p:nvSpPr>
        <p:spPr>
          <a:xfrm>
            <a:off x="0" y="560525"/>
            <a:ext cx="6240300" cy="4617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chemeClr val="dk1"/>
              </a:buClr>
              <a:buSzPts val="2000"/>
              <a:buFont typeface="Wingdings" panose="05000000000000000000" pitchFamily="2" charset="2"/>
              <a:buChar char="q"/>
            </a:pPr>
            <a:r>
              <a:rPr lang="en" sz="2000" b="1" dirty="0">
                <a:solidFill>
                  <a:schemeClr val="dk1"/>
                </a:solidFill>
              </a:rPr>
              <a:t>Numeric Data Distribution</a:t>
            </a:r>
            <a:endParaRPr sz="2000" b="1" dirty="0">
              <a:solidFill>
                <a:schemeClr val="dk1"/>
              </a:solidFill>
            </a:endParaRPr>
          </a:p>
          <a:p>
            <a:pPr marL="0" lvl="0" indent="0" algn="l" rtl="0">
              <a:lnSpc>
                <a:spcPct val="150000"/>
              </a:lnSpc>
              <a:spcBef>
                <a:spcPts val="0"/>
              </a:spcBef>
              <a:spcAft>
                <a:spcPts val="0"/>
              </a:spcAft>
              <a:buNone/>
            </a:pPr>
            <a:endParaRPr sz="2000" b="1" dirty="0">
              <a:solidFill>
                <a:schemeClr val="dk1"/>
              </a:solidFill>
            </a:endParaRPr>
          </a:p>
        </p:txBody>
      </p:sp>
      <p:sp>
        <p:nvSpPr>
          <p:cNvPr id="8" name="TextBox 7">
            <a:extLst>
              <a:ext uri="{FF2B5EF4-FFF2-40B4-BE49-F238E27FC236}">
                <a16:creationId xmlns:a16="http://schemas.microsoft.com/office/drawing/2014/main" id="{521DCC8F-A804-2CB3-1DDE-4E6B9B2C742C}"/>
              </a:ext>
            </a:extLst>
          </p:cNvPr>
          <p:cNvSpPr txBox="1"/>
          <p:nvPr/>
        </p:nvSpPr>
        <p:spPr>
          <a:xfrm>
            <a:off x="1061115" y="2995609"/>
            <a:ext cx="5300169" cy="1384995"/>
          </a:xfrm>
          <a:prstGeom prst="rect">
            <a:avLst/>
          </a:prstGeom>
          <a:noFill/>
        </p:spPr>
        <p:txBody>
          <a:bodyPr wrap="none" rtlCol="0">
            <a:spAutoFit/>
          </a:bodyPr>
          <a:lstStyle/>
          <a:p>
            <a:pPr marL="285750" indent="-285750">
              <a:buFont typeface="Arial" panose="020B0604020202020204" pitchFamily="34" charset="0"/>
              <a:buChar char="•"/>
            </a:pPr>
            <a:r>
              <a:rPr lang="en-US" b="1" dirty="0"/>
              <a:t>CR (Conversion Rate)</a:t>
            </a:r>
          </a:p>
          <a:p>
            <a:pPr marL="268288"/>
            <a:r>
              <a:rPr lang="en-US" dirty="0"/>
              <a:t>Average conversion rate is ±4% (right skewed)</a:t>
            </a:r>
          </a:p>
          <a:p>
            <a:pPr marL="285750" indent="-285750">
              <a:buFont typeface="Arial" panose="020B0604020202020204" pitchFamily="34" charset="0"/>
              <a:buChar char="•"/>
            </a:pPr>
            <a:r>
              <a:rPr lang="en-US" b="1" dirty="0"/>
              <a:t>Age:</a:t>
            </a:r>
          </a:p>
          <a:p>
            <a:pPr marL="268288"/>
            <a:r>
              <a:rPr lang="en-US" dirty="0"/>
              <a:t>Most customer is middle aged with a quite normal distribution</a:t>
            </a:r>
          </a:p>
          <a:p>
            <a:pPr marL="285750" indent="-285750">
              <a:buFont typeface="Arial" panose="020B0604020202020204" pitchFamily="34" charset="0"/>
              <a:buChar char="•"/>
            </a:pPr>
            <a:r>
              <a:rPr lang="en-US" b="1" dirty="0" err="1"/>
              <a:t>Member_Period</a:t>
            </a:r>
            <a:r>
              <a:rPr lang="en-US" b="1" dirty="0"/>
              <a:t>:</a:t>
            </a:r>
          </a:p>
          <a:p>
            <a:pPr marL="268288"/>
            <a:r>
              <a:rPr lang="en-US" dirty="0"/>
              <a:t>Ranges from 5-30 transaction (right skewed </a:t>
            </a:r>
            <a:endParaRPr lang="en-ID" dirty="0"/>
          </a:p>
        </p:txBody>
      </p:sp>
      <p:grpSp>
        <p:nvGrpSpPr>
          <p:cNvPr id="12" name="Group 11">
            <a:extLst>
              <a:ext uri="{FF2B5EF4-FFF2-40B4-BE49-F238E27FC236}">
                <a16:creationId xmlns:a16="http://schemas.microsoft.com/office/drawing/2014/main" id="{BBD9E92A-27F6-88F1-DB83-B30F79961CAA}"/>
              </a:ext>
            </a:extLst>
          </p:cNvPr>
          <p:cNvGrpSpPr/>
          <p:nvPr/>
        </p:nvGrpSpPr>
        <p:grpSpPr>
          <a:xfrm>
            <a:off x="1314450" y="1175277"/>
            <a:ext cx="6134099" cy="1624039"/>
            <a:chOff x="279401" y="1211787"/>
            <a:chExt cx="5642700" cy="1493938"/>
          </a:xfrm>
        </p:grpSpPr>
        <p:pic>
          <p:nvPicPr>
            <p:cNvPr id="10" name="Picture 9">
              <a:extLst>
                <a:ext uri="{FF2B5EF4-FFF2-40B4-BE49-F238E27FC236}">
                  <a16:creationId xmlns:a16="http://schemas.microsoft.com/office/drawing/2014/main" id="{D610D6F0-946B-1570-8350-22F2F5B812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021" t="74568" r="50264" b="655"/>
            <a:stretch/>
          </p:blipFill>
          <p:spPr bwMode="auto">
            <a:xfrm>
              <a:off x="279401" y="1211787"/>
              <a:ext cx="3746500" cy="14939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EAC6B1C-E9D9-4178-4616-49F940B6C2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369" t="74568" r="122" b="655"/>
            <a:stretch/>
          </p:blipFill>
          <p:spPr bwMode="auto">
            <a:xfrm>
              <a:off x="4025901" y="1211787"/>
              <a:ext cx="1896200" cy="1493938"/>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Google Shape;168;p32">
            <a:extLst>
              <a:ext uri="{FF2B5EF4-FFF2-40B4-BE49-F238E27FC236}">
                <a16:creationId xmlns:a16="http://schemas.microsoft.com/office/drawing/2014/main" id="{916A0084-FB87-4BAF-CA26-AC9179F05153}"/>
              </a:ext>
            </a:extLst>
          </p:cNvPr>
          <p:cNvSpPr txBox="1"/>
          <p:nvPr/>
        </p:nvSpPr>
        <p:spPr>
          <a:xfrm>
            <a:off x="4694325" y="4887684"/>
            <a:ext cx="4488000" cy="307746"/>
          </a:xfrm>
          <a:prstGeom prst="rect">
            <a:avLst/>
          </a:prstGeom>
          <a:noFill/>
          <a:ln>
            <a:noFill/>
          </a:ln>
        </p:spPr>
        <p:txBody>
          <a:bodyPr spcFirstLastPara="1" wrap="square" lIns="91425" tIns="91425" rIns="91425" bIns="91425" anchor="t" anchorCtr="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800" b="0" i="0" u="none" strike="noStrike" kern="0" cap="none" spc="0" normalizeH="0" baseline="0" noProof="0" dirty="0">
                <a:ln>
                  <a:noFill/>
                </a:ln>
                <a:solidFill>
                  <a:srgbClr val="000000"/>
                </a:solidFill>
                <a:effectLst/>
                <a:uLnTx/>
                <a:uFillTx/>
                <a:latin typeface="Arial"/>
                <a:cs typeface="Arial"/>
                <a:sym typeface="Arial"/>
              </a:rPr>
              <a:t>Please check this Jupyter Notebook file </a:t>
            </a:r>
            <a:r>
              <a:rPr kumimoji="0" lang="en" sz="800" b="0" i="0" u="sng" strike="noStrike" kern="0" cap="none" spc="0" normalizeH="0" baseline="0" noProof="0" dirty="0">
                <a:ln>
                  <a:noFill/>
                </a:ln>
                <a:solidFill>
                  <a:srgbClr val="0097A7"/>
                </a:solidFill>
                <a:effectLst/>
                <a:uLnTx/>
                <a:uFillTx/>
                <a:latin typeface="Arial"/>
                <a:cs typeface="Arial"/>
                <a:sym typeface="Arial"/>
                <a:hlinkClick r:id="rId4"/>
              </a:rPr>
              <a:t>here </a:t>
            </a:r>
            <a:r>
              <a:rPr kumimoji="0" lang="en" sz="800" b="0" i="0" u="none" strike="noStrike" kern="0" cap="none" spc="0" normalizeH="0" baseline="0" noProof="0" dirty="0">
                <a:ln>
                  <a:noFill/>
                </a:ln>
                <a:solidFill>
                  <a:srgbClr val="000000"/>
                </a:solidFill>
                <a:effectLst/>
                <a:uLnTx/>
                <a:uFillTx/>
                <a:latin typeface="Arial"/>
                <a:cs typeface="Arial"/>
                <a:sym typeface="Arial"/>
              </a:rPr>
              <a:t>for more details</a:t>
            </a:r>
            <a:endParaRPr kumimoji="0" sz="8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097007219"/>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154</TotalTime>
  <Words>1874</Words>
  <Application>Microsoft Office PowerPoint</Application>
  <PresentationFormat>On-screen Show (16:9)</PresentationFormat>
  <Paragraphs>294</Paragraphs>
  <Slides>27</Slides>
  <Notes>27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Arial</vt:lpstr>
      <vt:lpstr>Roboto</vt:lpstr>
      <vt:lpstr>Nunito</vt:lpstr>
      <vt:lpstr>Wingdings</vt:lpstr>
      <vt:lpstr>Dosis</vt:lpstr>
      <vt:lpstr>Courier New</vt:lpstr>
      <vt:lpstr>Simple Light</vt:lpstr>
      <vt:lpstr>Simple Light</vt:lpstr>
      <vt:lpstr>Predict Customer Personality to boost marketing campaign by using Machine Learning</vt:lpstr>
      <vt:lpstr>Overview</vt:lpstr>
      <vt:lpstr>Exploratory Data Analysis</vt:lpstr>
      <vt:lpstr>Data Information and Assumption</vt:lpstr>
      <vt:lpstr>Feature Engineering</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EDA Summary</vt:lpstr>
      <vt:lpstr>Data Pre-Processing</vt:lpstr>
      <vt:lpstr>Handle Missing Value &amp; Duplicated Data</vt:lpstr>
      <vt:lpstr>Feature Encoding</vt:lpstr>
      <vt:lpstr>Feature Selection</vt:lpstr>
      <vt:lpstr>Outlier Handling</vt:lpstr>
      <vt:lpstr>Feature Standardization</vt:lpstr>
      <vt:lpstr>Clustering</vt:lpstr>
      <vt:lpstr>Cluster Number</vt:lpstr>
      <vt:lpstr>Silhouette Score</vt:lpstr>
      <vt:lpstr>Silhouette Score</vt:lpstr>
      <vt:lpstr>Cluster Interpretation</vt:lpstr>
      <vt:lpstr>Cluster Interpretation</vt:lpstr>
      <vt:lpstr>Business Recommendation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Mario Trianto</cp:lastModifiedBy>
  <cp:revision>10</cp:revision>
  <dcterms:modified xsi:type="dcterms:W3CDTF">2024-11-09T09:26:06Z</dcterms:modified>
</cp:coreProperties>
</file>